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68"/>
  </p:notesMasterIdLst>
  <p:handoutMasterIdLst>
    <p:handoutMasterId r:id="rId69"/>
  </p:handoutMasterIdLst>
  <p:sldIdLst>
    <p:sldId id="363" r:id="rId2"/>
    <p:sldId id="278" r:id="rId3"/>
    <p:sldId id="488" r:id="rId4"/>
    <p:sldId id="530" r:id="rId5"/>
    <p:sldId id="443" r:id="rId6"/>
    <p:sldId id="523" r:id="rId7"/>
    <p:sldId id="524" r:id="rId8"/>
    <p:sldId id="442" r:id="rId9"/>
    <p:sldId id="441" r:id="rId10"/>
    <p:sldId id="444" r:id="rId11"/>
    <p:sldId id="449" r:id="rId12"/>
    <p:sldId id="446" r:id="rId13"/>
    <p:sldId id="487" r:id="rId14"/>
    <p:sldId id="522" r:id="rId15"/>
    <p:sldId id="456" r:id="rId16"/>
    <p:sldId id="454" r:id="rId17"/>
    <p:sldId id="459" r:id="rId18"/>
    <p:sldId id="462" r:id="rId19"/>
    <p:sldId id="460" r:id="rId20"/>
    <p:sldId id="463" r:id="rId21"/>
    <p:sldId id="464" r:id="rId22"/>
    <p:sldId id="466" r:id="rId23"/>
    <p:sldId id="465" r:id="rId24"/>
    <p:sldId id="467" r:id="rId25"/>
    <p:sldId id="468" r:id="rId26"/>
    <p:sldId id="470" r:id="rId27"/>
    <p:sldId id="469" r:id="rId28"/>
    <p:sldId id="471" r:id="rId29"/>
    <p:sldId id="472" r:id="rId30"/>
    <p:sldId id="476" r:id="rId31"/>
    <p:sldId id="477" r:id="rId32"/>
    <p:sldId id="478" r:id="rId33"/>
    <p:sldId id="480" r:id="rId34"/>
    <p:sldId id="482" r:id="rId35"/>
    <p:sldId id="483" r:id="rId36"/>
    <p:sldId id="484" r:id="rId37"/>
    <p:sldId id="485" r:id="rId38"/>
    <p:sldId id="473" r:id="rId39"/>
    <p:sldId id="474" r:id="rId40"/>
    <p:sldId id="486" r:id="rId41"/>
    <p:sldId id="531" r:id="rId42"/>
    <p:sldId id="489" r:id="rId43"/>
    <p:sldId id="491" r:id="rId44"/>
    <p:sldId id="492" r:id="rId45"/>
    <p:sldId id="490" r:id="rId46"/>
    <p:sldId id="495" r:id="rId47"/>
    <p:sldId id="496" r:id="rId48"/>
    <p:sldId id="497" r:id="rId49"/>
    <p:sldId id="498" r:id="rId50"/>
    <p:sldId id="526" r:id="rId51"/>
    <p:sldId id="499" r:id="rId52"/>
    <p:sldId id="502" r:id="rId53"/>
    <p:sldId id="528" r:id="rId54"/>
    <p:sldId id="529" r:id="rId55"/>
    <p:sldId id="505" r:id="rId56"/>
    <p:sldId id="506" r:id="rId57"/>
    <p:sldId id="507" r:id="rId58"/>
    <p:sldId id="513" r:id="rId59"/>
    <p:sldId id="509" r:id="rId60"/>
    <p:sldId id="512" r:id="rId61"/>
    <p:sldId id="515" r:id="rId62"/>
    <p:sldId id="516" r:id="rId63"/>
    <p:sldId id="517" r:id="rId64"/>
    <p:sldId id="518" r:id="rId65"/>
    <p:sldId id="435" r:id="rId66"/>
    <p:sldId id="520" r:id="rId67"/>
  </p:sldIdLst>
  <p:sldSz cx="9144000" cy="6858000" type="screen4x3"/>
  <p:notesSz cx="7102475" cy="8991600"/>
  <p:embeddedFontLst>
    <p:embeddedFont>
      <p:font typeface="华文行楷" panose="02010800040101010101" pitchFamily="2" charset="-122"/>
      <p:regular r:id="rId70"/>
    </p:embeddedFont>
    <p:embeddedFont>
      <p:font typeface="Impact" panose="020B0806030902050204" pitchFamily="34" charset="0"/>
      <p:regular r:id="rId71"/>
    </p:embeddedFont>
    <p:embeddedFont>
      <p:font typeface="华文新魏" panose="02010800040101010101" pitchFamily="2" charset="-122"/>
      <p:regular r:id="rId72"/>
    </p:embeddedFont>
    <p:embeddedFont>
      <p:font typeface="微软雅黑" panose="020B0503020204020204" pitchFamily="34" charset="-122"/>
      <p:regular r:id="rId73"/>
      <p:bold r:id="rId74"/>
    </p:embeddedFont>
    <p:embeddedFont>
      <p:font typeface="Verdana" panose="020B0604030504040204" pitchFamily="34" charset="0"/>
      <p:regular r:id="rId75"/>
      <p:bold r:id="rId76"/>
      <p:italic r:id="rId77"/>
      <p:boldItalic r:id="rId78"/>
    </p:embeddedFont>
    <p:embeddedFont>
      <p:font typeface="Segoe UI" panose="020B0502040204020203" pitchFamily="34" charset="0"/>
      <p:regular r:id="rId79"/>
      <p:bold r:id="rId80"/>
      <p:italic r:id="rId81"/>
      <p:boldItalic r:id="rId82"/>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6168" autoAdjust="0"/>
  </p:normalViewPr>
  <p:slideViewPr>
    <p:cSldViewPr>
      <p:cViewPr varScale="1">
        <p:scale>
          <a:sx n="85" d="100"/>
          <a:sy n="85" d="100"/>
        </p:scale>
        <p:origin x="-1378" y="-72"/>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25BC71A4-A2A7-45E9-A433-FF74647C2D44}" type="slidenum">
              <a:rPr lang="zh-CN" altLang="en-US"/>
              <a:pPr>
                <a:defRPr/>
              </a:pPr>
              <a:t>‹#›</a:t>
            </a:fld>
            <a:endParaRPr lang="en-US" altLang="zh-CN"/>
          </a:p>
        </p:txBody>
      </p:sp>
    </p:spTree>
    <p:extLst>
      <p:ext uri="{BB962C8B-B14F-4D97-AF65-F5344CB8AC3E}">
        <p14:creationId xmlns:p14="http://schemas.microsoft.com/office/powerpoint/2010/main" val="83723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88068"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DA921A2C-E251-45B7-B355-1A85FCE4F2EE}" type="slidenum">
              <a:rPr lang="zh-CN" altLang="en-US"/>
              <a:pPr>
                <a:defRPr/>
              </a:pPr>
              <a:t>‹#›</a:t>
            </a:fld>
            <a:endParaRPr lang="en-US" altLang="zh-CN"/>
          </a:p>
        </p:txBody>
      </p:sp>
    </p:spTree>
    <p:extLst>
      <p:ext uri="{BB962C8B-B14F-4D97-AF65-F5344CB8AC3E}">
        <p14:creationId xmlns:p14="http://schemas.microsoft.com/office/powerpoint/2010/main" val="11012867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w="9525">
            <a:noFill/>
            <a:miter lim="800000"/>
            <a:headEnd/>
            <a:tailEnd/>
          </a:ln>
          <a:effectLst/>
        </p:spPr>
        <p:txBody>
          <a:bodyPr>
            <a:spAutoFit/>
          </a:bodyPr>
          <a:lstStyle/>
          <a:p>
            <a:pPr>
              <a:defRPr/>
            </a:pPr>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defRPr>
            </a:lvl1pPr>
          </a:lstStyle>
          <a:p>
            <a:pPr>
              <a:defRPr/>
            </a:pPr>
            <a:fld id="{D3BADB0D-F94D-4E5F-BD50-E16D7DBF09CD}" type="datetime1">
              <a:rPr lang="zh-CN" altLang="en-US"/>
              <a:pPr>
                <a:defRPr/>
              </a:pPr>
              <a:t>2021/9/1</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65C5477E-A1ED-4F30-92F9-D0527DC2F485}"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9F608003-4D98-4AE3-B422-406400BE6297}"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37DFFAB7-33BB-48CB-99A6-AEEABE60CB2A}"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D4E23646-7E60-43E7-B19A-74B47B7C2997}"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38600" cy="509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9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70019637-0325-4062-A19E-E1116B2360D8}"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cxnSp>
        <p:nvCxnSpPr>
          <p:cNvPr id="4" name="直接连接符 3"/>
          <p:cNvCxnSpPr/>
          <p:nvPr userDrawn="1"/>
        </p:nvCxnSpPr>
        <p:spPr>
          <a:xfrm rot="10800000">
            <a:off x="428625" y="1214438"/>
            <a:ext cx="82867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a:solidFill>
                  <a:schemeClr val="accent1">
                    <a:lumMod val="50000"/>
                  </a:schemeClr>
                </a:solidFill>
              </a:defRPr>
            </a:lvl1pPr>
          </a:lstStyle>
          <a:p>
            <a:r>
              <a:rPr lang="zh-CN" altLang="en-US" dirty="0" smtClean="0"/>
              <a:t>单击此处编辑母版标题样式</a:t>
            </a:r>
            <a:endParaRPr lang="zh-CN" altLang="en-US" dirty="0"/>
          </a:p>
        </p:txBody>
      </p:sp>
      <p:sp>
        <p:nvSpPr>
          <p:cNvPr id="6" name="内容占位符 2"/>
          <p:cNvSpPr>
            <a:spLocks noGrp="1"/>
          </p:cNvSpPr>
          <p:nvPr>
            <p:ph idx="1"/>
          </p:nvPr>
        </p:nvSpPr>
        <p:spPr>
          <a:xfrm>
            <a:off x="457200" y="1447800"/>
            <a:ext cx="8229600" cy="4800600"/>
          </a:xfrm>
        </p:spPr>
        <p:txBody>
          <a:bodyPr/>
          <a:lstStyle>
            <a:lvl1pPr>
              <a:lnSpc>
                <a:spcPct val="120000"/>
              </a:lnSpc>
              <a:defRPr sz="2400" b="1" i="0">
                <a:latin typeface="宋体" pitchFamily="2" charset="-122"/>
                <a:ea typeface="宋体" pitchFamily="2" charset="-122"/>
              </a:defRPr>
            </a:lvl1pPr>
            <a:lvl2pPr>
              <a:lnSpc>
                <a:spcPct val="120000"/>
              </a:lnSpc>
              <a:defRPr sz="2000">
                <a:latin typeface="宋体" pitchFamily="2" charset="-122"/>
                <a:ea typeface="宋体" pitchFamily="2" charset="-122"/>
              </a:defRPr>
            </a:lvl2pPr>
            <a:lvl3pPr>
              <a:lnSpc>
                <a:spcPct val="120000"/>
              </a:lnSpc>
              <a:defRPr>
                <a:latin typeface="宋体" pitchFamily="2" charset="-122"/>
                <a:ea typeface="宋体" pitchFamily="2" charset="-122"/>
              </a:defRPr>
            </a:lvl3pPr>
            <a:lvl4pPr>
              <a:lnSpc>
                <a:spcPct val="120000"/>
              </a:lnSpc>
              <a:defRPr>
                <a:latin typeface="宋体" pitchFamily="2" charset="-122"/>
                <a:ea typeface="宋体" pitchFamily="2" charset="-122"/>
              </a:defRPr>
            </a:lvl4pPr>
            <a:lvl5pPr>
              <a:lnSpc>
                <a:spcPct val="120000"/>
              </a:lnSpc>
              <a:defRPr>
                <a:latin typeface="宋体" pitchFamily="2" charset="-122"/>
                <a:ea typeface="宋体" pitchFamily="2" charset="-122"/>
              </a:defRPr>
            </a:lvl5pPr>
          </a:lstStyle>
          <a:p>
            <a:pPr lvl="0"/>
            <a:r>
              <a:rPr lang="zh-CN" altLang="en-US" dirty="0" smtClean="0"/>
              <a:t>单击此处编辑母版文本样式</a:t>
            </a:r>
            <a:endParaRPr lang="en-US" altLang="zh-CN" dirty="0" smtClean="0"/>
          </a:p>
          <a:p>
            <a:pPr lvl="1"/>
            <a:endParaRPr lang="zh-CN" altLang="en-US" dirty="0" smtClean="0"/>
          </a:p>
        </p:txBody>
      </p:sp>
      <p:sp>
        <p:nvSpPr>
          <p:cNvPr id="5" name="页脚占位符 3"/>
          <p:cNvSpPr>
            <a:spLocks noGrp="1"/>
          </p:cNvSpPr>
          <p:nvPr>
            <p:ph type="ftr" sz="quarter" idx="10"/>
          </p:nvPr>
        </p:nvSpPr>
        <p:spPr>
          <a:xfrm>
            <a:off x="3124200" y="6400800"/>
            <a:ext cx="2895600" cy="320675"/>
          </a:xfrm>
          <a:prstGeom prst="rect">
            <a:avLst/>
          </a:prstGeom>
        </p:spPr>
        <p:txBody>
          <a:bodyPr/>
          <a:lstStyle>
            <a:lvl1pPr>
              <a:defRPr/>
            </a:lvl1pPr>
          </a:lstStyle>
          <a:p>
            <a:pPr>
              <a:defRPr/>
            </a:pPr>
            <a:endParaRPr lang="en-US" altLang="zh-CN"/>
          </a:p>
        </p:txBody>
      </p:sp>
      <p:sp>
        <p:nvSpPr>
          <p:cNvPr id="7" name="灯片编号占位符 4"/>
          <p:cNvSpPr>
            <a:spLocks noGrp="1"/>
          </p:cNvSpPr>
          <p:nvPr>
            <p:ph type="sldNum" sz="quarter" idx="11"/>
          </p:nvPr>
        </p:nvSpPr>
        <p:spPr/>
        <p:txBody>
          <a:bodyPr/>
          <a:lstStyle>
            <a:lvl1pPr>
              <a:defRPr/>
            </a:lvl1pPr>
          </a:lstStyle>
          <a:p>
            <a:pPr>
              <a:defRPr/>
            </a:pPr>
            <a:fld id="{B06D0067-4173-4CA4-A1E4-D61F9F3461DE}"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成果及应用">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l="-4"/>
          <a:stretch>
            <a:fillRect/>
          </a:stretch>
        </p:blipFill>
        <p:spPr>
          <a:xfrm>
            <a:off x="8238755" y="5646328"/>
            <a:ext cx="738694" cy="996694"/>
          </a:xfrm>
          <a:prstGeom prst="rect">
            <a:avLst/>
          </a:prstGeom>
        </p:spPr>
      </p:pic>
      <p:sp>
        <p:nvSpPr>
          <p:cNvPr id="18" name="文本占位符 17"/>
          <p:cNvSpPr>
            <a:spLocks noGrp="1"/>
          </p:cNvSpPr>
          <p:nvPr>
            <p:ph type="body" sz="quarter" idx="12" hasCustomPrompt="1"/>
          </p:nvPr>
        </p:nvSpPr>
        <p:spPr>
          <a:xfrm>
            <a:off x="1210493" y="727184"/>
            <a:ext cx="1356962" cy="418944"/>
          </a:xfrm>
        </p:spPr>
        <p:txBody>
          <a:bodyPr/>
          <a:lstStyle>
            <a:lvl1pPr marL="0" indent="0">
              <a:buNone/>
              <a:defRPr sz="1400" b="1">
                <a:solidFill>
                  <a:srgbClr val="F57365"/>
                </a:solidFill>
                <a:latin typeface="微软雅黑" panose="020B0503020204020204" pitchFamily="34" charset="-122"/>
                <a:ea typeface="微软雅黑" panose="020B0503020204020204" pitchFamily="34" charset="-122"/>
              </a:defRPr>
            </a:lvl1pPr>
            <a:lvl2pPr marL="609600" indent="0">
              <a:buNone/>
              <a:defRPr/>
            </a:lvl2pPr>
          </a:lstStyle>
          <a:p>
            <a:pPr lvl="0"/>
            <a:r>
              <a:rPr lang="en-US" altLang="zh-CN" dirty="0"/>
              <a:t>TRANSLATION</a:t>
            </a:r>
            <a:endParaRPr lang="zh-CN" altLang="en-US" dirty="0"/>
          </a:p>
        </p:txBody>
      </p:sp>
      <p:sp>
        <p:nvSpPr>
          <p:cNvPr id="20" name="文本占位符 19"/>
          <p:cNvSpPr>
            <a:spLocks noGrp="1"/>
          </p:cNvSpPr>
          <p:nvPr>
            <p:ph type="body" sz="quarter" idx="13" hasCustomPrompt="1"/>
          </p:nvPr>
        </p:nvSpPr>
        <p:spPr>
          <a:xfrm>
            <a:off x="1210493" y="232716"/>
            <a:ext cx="1405386" cy="584408"/>
          </a:xfrm>
        </p:spPr>
        <p:txBody>
          <a:bodyPr>
            <a:normAutofit/>
          </a:bodyPr>
          <a:lstStyle>
            <a:lvl1pPr marL="0" indent="0">
              <a:buNone/>
              <a:defRPr sz="2670" b="1">
                <a:solidFill>
                  <a:srgbClr val="F57365"/>
                </a:solidFill>
                <a:latin typeface="微软雅黑" panose="020B0503020204020204" pitchFamily="34" charset="-122"/>
                <a:ea typeface="微软雅黑" panose="020B0503020204020204" pitchFamily="34" charset="-122"/>
              </a:defRPr>
            </a:lvl1pPr>
            <a:lvl2pPr>
              <a:defRPr sz="2670">
                <a:solidFill>
                  <a:srgbClr val="F8D158"/>
                </a:solidFill>
              </a:defRPr>
            </a:lvl2pPr>
          </a:lstStyle>
          <a:p>
            <a:pPr lvl="0"/>
            <a:r>
              <a:rPr lang="zh-CN" altLang="en-US" dirty="0"/>
              <a:t>插入标题</a:t>
            </a:r>
          </a:p>
        </p:txBody>
      </p:sp>
      <p:pic>
        <p:nvPicPr>
          <p:cNvPr id="7" name="图片 6"/>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ackgroundRemoval t="0" b="100000" l="0" r="100000"/>
                    </a14:imgEffect>
                  </a14:imgLayer>
                </a14:imgProps>
              </a:ext>
            </a:extLst>
          </a:blip>
          <a:srcRect/>
          <a:stretch>
            <a:fillRect/>
          </a:stretch>
        </p:blipFill>
        <p:spPr>
          <a:xfrm>
            <a:off x="237219" y="105463"/>
            <a:ext cx="924850" cy="1027611"/>
          </a:xfrm>
          <a:prstGeom prst="rect">
            <a:avLst/>
          </a:prstGeom>
        </p:spPr>
      </p:pic>
    </p:spTree>
    <p:extLst>
      <p:ext uri="{BB962C8B-B14F-4D97-AF65-F5344CB8AC3E}">
        <p14:creationId xmlns:p14="http://schemas.microsoft.com/office/powerpoint/2010/main" val="2630731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绪论">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ackgroundRemoval t="10000" b="90000" l="10000" r="90000"/>
                    </a14:imgEffect>
                  </a14:imgLayer>
                </a14:imgProps>
              </a:ext>
            </a:extLst>
          </a:blip>
          <a:srcRect l="23230" t="23230" r="23422" b="23422"/>
          <a:stretch>
            <a:fillRect/>
          </a:stretch>
        </p:blipFill>
        <p:spPr>
          <a:xfrm>
            <a:off x="22566" y="-31726"/>
            <a:ext cx="1176765" cy="1145082"/>
          </a:xfrm>
          <a:prstGeom prst="rect">
            <a:avLst/>
          </a:prstGeom>
        </p:spPr>
      </p:pic>
      <p:pic>
        <p:nvPicPr>
          <p:cNvPr id="12" name="图片 11"/>
          <p:cNvPicPr>
            <a:picLocks noChangeAspect="1"/>
          </p:cNvPicPr>
          <p:nvPr userDrawn="1"/>
        </p:nvPicPr>
        <p:blipFill rotWithShape="1">
          <a:blip r:embed="rId4" cstate="screen">
            <a:duotone>
              <a:schemeClr val="bg2">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rcRect l="-4"/>
          <a:stretch>
            <a:fillRect/>
          </a:stretch>
        </p:blipFill>
        <p:spPr>
          <a:xfrm>
            <a:off x="8238755" y="5646328"/>
            <a:ext cx="738694" cy="996694"/>
          </a:xfrm>
          <a:prstGeom prst="rect">
            <a:avLst/>
          </a:prstGeom>
        </p:spPr>
      </p:pic>
      <p:sp>
        <p:nvSpPr>
          <p:cNvPr id="13" name="文本占位符 17"/>
          <p:cNvSpPr>
            <a:spLocks noGrp="1"/>
          </p:cNvSpPr>
          <p:nvPr>
            <p:ph type="body" sz="quarter" idx="12" hasCustomPrompt="1"/>
          </p:nvPr>
        </p:nvSpPr>
        <p:spPr>
          <a:xfrm>
            <a:off x="1210493" y="727184"/>
            <a:ext cx="1356962" cy="418944"/>
          </a:xfrm>
        </p:spPr>
        <p:txBody>
          <a:bodyPr/>
          <a:lstStyle>
            <a:lvl1pPr marL="0" indent="0">
              <a:buNone/>
              <a:defRPr sz="1400" b="1">
                <a:solidFill>
                  <a:srgbClr val="939AAE"/>
                </a:solidFill>
                <a:latin typeface="微软雅黑" panose="020B0503020204020204" pitchFamily="34" charset="-122"/>
                <a:ea typeface="微软雅黑" panose="020B0503020204020204" pitchFamily="34" charset="-122"/>
              </a:defRPr>
            </a:lvl1pPr>
            <a:lvl2pPr marL="609600" indent="0">
              <a:buNone/>
              <a:defRPr/>
            </a:lvl2pPr>
          </a:lstStyle>
          <a:p>
            <a:pPr lvl="0"/>
            <a:r>
              <a:rPr lang="en-US" altLang="zh-CN" dirty="0"/>
              <a:t>TRANSLATION</a:t>
            </a:r>
            <a:endParaRPr lang="zh-CN" altLang="en-US" dirty="0"/>
          </a:p>
        </p:txBody>
      </p:sp>
      <p:sp>
        <p:nvSpPr>
          <p:cNvPr id="14" name="文本占位符 19"/>
          <p:cNvSpPr>
            <a:spLocks noGrp="1"/>
          </p:cNvSpPr>
          <p:nvPr>
            <p:ph type="body" sz="quarter" idx="13" hasCustomPrompt="1"/>
          </p:nvPr>
        </p:nvSpPr>
        <p:spPr>
          <a:xfrm>
            <a:off x="1210493" y="232716"/>
            <a:ext cx="1405386" cy="584408"/>
          </a:xfrm>
        </p:spPr>
        <p:txBody>
          <a:bodyPr>
            <a:normAutofit/>
          </a:bodyPr>
          <a:lstStyle>
            <a:lvl1pPr marL="0" indent="0">
              <a:buNone/>
              <a:defRPr sz="2670" b="1">
                <a:solidFill>
                  <a:srgbClr val="939AAE"/>
                </a:solidFill>
                <a:latin typeface="微软雅黑" panose="020B0503020204020204" pitchFamily="34" charset="-122"/>
                <a:ea typeface="微软雅黑" panose="020B0503020204020204" pitchFamily="34" charset="-122"/>
              </a:defRPr>
            </a:lvl1pPr>
            <a:lvl2pPr>
              <a:defRPr sz="2670">
                <a:solidFill>
                  <a:srgbClr val="F8D158"/>
                </a:solidFill>
              </a:defRPr>
            </a:lvl2pPr>
          </a:lstStyle>
          <a:p>
            <a:pPr lvl="0"/>
            <a:r>
              <a:rPr lang="zh-CN" altLang="en-US" dirty="0"/>
              <a:t>插入标题</a:t>
            </a:r>
          </a:p>
        </p:txBody>
      </p:sp>
    </p:spTree>
    <p:extLst>
      <p:ext uri="{BB962C8B-B14F-4D97-AF65-F5344CB8AC3E}">
        <p14:creationId xmlns:p14="http://schemas.microsoft.com/office/powerpoint/2010/main" val="3243333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5639121D-C4A1-4300-B4BB-6A09E1F35E0A}"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11430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a:solidFill>
                  <a:schemeClr val="tx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7681E531-8330-4172-AF22-BF5593E6105F}"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85E48046-5C4E-4205-A243-335696E81EAE}"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5E3D413A-842E-4AAB-A2AC-95C798EAF901}"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B51B39B2-A9E2-41A8-A64F-05329FAB7907}"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DEC586B-313B-4BB3-8697-8738BE15A901}"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6BF0EAFE-FE64-4F52-894C-92F902F38A25}"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sz="1600">
              <a:ea typeface="+mn-ea"/>
            </a:endParaRPr>
          </a:p>
        </p:txBody>
      </p:sp>
      <p:sp>
        <p:nvSpPr>
          <p:cNvPr id="1028" name="Rectangle 3"/>
          <p:cNvSpPr>
            <a:spLocks noGrp="1" noChangeArrowheads="1"/>
          </p:cNvSpPr>
          <p:nvPr>
            <p:ph type="body" idx="1"/>
          </p:nvPr>
        </p:nvSpPr>
        <p:spPr bwMode="auto">
          <a:xfrm>
            <a:off x="457200" y="1371600"/>
            <a:ext cx="8229600" cy="509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B21A901C-3A16-4C99-BE48-C6782943F91C}" type="slidenum">
              <a:rPr lang="zh-CN" altLang="en-US"/>
              <a:pPr>
                <a:defRPr/>
              </a:pPr>
              <a:t>‹#›</a:t>
            </a:fld>
            <a:endParaRPr lang="en-US" altLang="zh-CN"/>
          </a:p>
        </p:txBody>
      </p:sp>
      <p:sp>
        <p:nvSpPr>
          <p:cNvPr id="2" name="Rectangle 2"/>
          <p:cNvSpPr>
            <a:spLocks noGrp="1" noChangeArrowheads="1"/>
          </p:cNvSpPr>
          <p:nvPr>
            <p:ph type="title"/>
          </p:nvPr>
        </p:nvSpPr>
        <p:spPr bwMode="white">
          <a:xfrm>
            <a:off x="838200" y="53340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880" r:id="rId1"/>
    <p:sldLayoutId id="2147483869" r:id="rId2"/>
    <p:sldLayoutId id="2147483881"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2" r:id="rId14"/>
    <p:sldLayoutId id="2147483883" r:id="rId15"/>
    <p:sldLayoutId id="2147483884" r:id="rId16"/>
  </p:sldLayoutIdLst>
  <p:timing>
    <p:tnLst>
      <p:par>
        <p:cTn id="1" dur="indefinite" restart="never" nodeType="tmRoot"/>
      </p:par>
    </p:tnLst>
  </p:timing>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slideLayout" Target="../slideLayouts/slideLayout16.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33.jpeg"/><Relationship Id="rId2" Type="http://schemas.openxmlformats.org/officeDocument/2006/relationships/tags" Target="../tags/tag17.xml"/><Relationship Id="rId16" Type="http://schemas.openxmlformats.org/officeDocument/2006/relationships/hyperlink" Target="https://baike.baidu.com/item/%E7%BC%96%E8%AF%91%E5%99%A8" TargetMode="Externa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hyperlink" Target="https://baike.baidu.com/item/%E4%B8%AD%E9%97%B4%E4%BB%A3%E7%A0%81" TargetMode="Externa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hyperlink" Target="https://baike.baidu.com/item/%E7%BC%96%E8%AF%91%E5%99%A8/8853067"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hyperlink" Target="res/scratch.mp4" TargetMode="Externa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8.png"/><Relationship Id="rId2" Type="http://schemas.openxmlformats.org/officeDocument/2006/relationships/tags" Target="../tags/tag2.xml"/><Relationship Id="rId16" Type="http://schemas.openxmlformats.org/officeDocument/2006/relationships/slideLayout" Target="../slideLayouts/slideLayout15.xml"/><Relationship Id="rId20"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smtClean="0">
                <a:solidFill>
                  <a:srgbClr val="000000"/>
                </a:solidFill>
              </a:rPr>
              <a:t>第</a:t>
            </a:r>
            <a:r>
              <a:rPr lang="en-US" altLang="zh-CN" smtClean="0">
                <a:solidFill>
                  <a:srgbClr val="000000"/>
                </a:solidFill>
                <a:latin typeface="Times New Roman" pitchFamily="18" charset="0"/>
              </a:rPr>
              <a:t>1</a:t>
            </a:r>
            <a:r>
              <a:rPr lang="zh-CN" altLang="en-US" smtClean="0">
                <a:solidFill>
                  <a:srgbClr val="000000"/>
                </a:solidFill>
              </a:rPr>
              <a:t>章 引论</a:t>
            </a:r>
            <a:endParaRPr lang="en-US" altLang="zh-CN" smtClean="0">
              <a:solidFill>
                <a:srgbClr val="000000"/>
              </a:solidFill>
            </a:endParaRPr>
          </a:p>
        </p:txBody>
      </p:sp>
      <p:sp>
        <p:nvSpPr>
          <p:cNvPr id="5123" name="Rectangle 3"/>
          <p:cNvSpPr>
            <a:spLocks noGrp="1" noChangeArrowheads="1"/>
          </p:cNvSpPr>
          <p:nvPr>
            <p:ph type="subTitle" idx="1"/>
          </p:nvPr>
        </p:nvSpPr>
        <p:spPr>
          <a:xfrm>
            <a:off x="1600200" y="5181600"/>
            <a:ext cx="5715000" cy="533400"/>
          </a:xfrm>
        </p:spPr>
        <p:txBody>
          <a:bodyPr/>
          <a:lstStyle/>
          <a:p>
            <a:pPr eaLnBrk="1" hangingPunct="1"/>
            <a:r>
              <a:rPr lang="zh-CN" altLang="en-US" sz="2000" dirty="0" smtClean="0"/>
              <a:t>西北大学信息学院计算机科学系 付丽娜</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t>编译</a:t>
            </a:r>
            <a:r>
              <a:rPr lang="en-US" altLang="zh-CN" i="1" smtClean="0">
                <a:latin typeface="Times New Roman" pitchFamily="18" charset="0"/>
                <a:cs typeface="Times New Roman" pitchFamily="18" charset="0"/>
              </a:rPr>
              <a:t>vs.</a:t>
            </a:r>
            <a:r>
              <a:rPr lang="zh-CN" altLang="en-US" smtClean="0"/>
              <a:t>解释</a:t>
            </a:r>
          </a:p>
        </p:txBody>
      </p:sp>
      <p:sp>
        <p:nvSpPr>
          <p:cNvPr id="13315" name="内容占位符 2"/>
          <p:cNvSpPr>
            <a:spLocks noGrp="1"/>
          </p:cNvSpPr>
          <p:nvPr>
            <p:ph idx="1"/>
          </p:nvPr>
        </p:nvSpPr>
        <p:spPr>
          <a:xfrm>
            <a:off x="457200" y="4724400"/>
            <a:ext cx="8229600" cy="1828800"/>
          </a:xfrm>
        </p:spPr>
        <p:txBody>
          <a:bodyPr/>
          <a:lstStyle/>
          <a:p>
            <a:pPr>
              <a:defRPr/>
            </a:pPr>
            <a:r>
              <a:rPr lang="zh-CN" altLang="en-US" dirty="0" smtClean="0"/>
              <a:t>即时编译器（</a:t>
            </a:r>
            <a:r>
              <a:rPr lang="en-US" altLang="zh-CN" i="1" dirty="0" smtClean="0"/>
              <a:t>just-in-time compiler</a:t>
            </a:r>
            <a:r>
              <a:rPr lang="zh-CN" altLang="en-US" dirty="0" smtClean="0"/>
              <a:t>）</a:t>
            </a:r>
            <a:endParaRPr lang="en-US" altLang="zh-CN" dirty="0" smtClean="0"/>
          </a:p>
          <a:p>
            <a:pPr lvl="1">
              <a:defRPr/>
            </a:pPr>
            <a:r>
              <a:rPr lang="zh-CN" altLang="en-US" dirty="0" smtClean="0"/>
              <a:t>有些</a:t>
            </a:r>
            <a:r>
              <a:rPr lang="en-US" altLang="zh-CN" dirty="0" smtClean="0"/>
              <a:t>Java</a:t>
            </a:r>
            <a:r>
              <a:rPr lang="zh-CN" altLang="en-US" dirty="0" smtClean="0"/>
              <a:t>编译器在运行中间程序处理输入之前先把字节码（</a:t>
            </a:r>
            <a:r>
              <a:rPr lang="en-US" altLang="zh-CN" i="1" dirty="0" err="1" smtClean="0"/>
              <a:t>bytecode</a:t>
            </a:r>
            <a:r>
              <a:rPr lang="zh-CN" altLang="en-US" dirty="0" smtClean="0"/>
              <a:t>）翻译成机器语言，然后再执行程序</a:t>
            </a:r>
          </a:p>
        </p:txBody>
      </p:sp>
      <p:sp>
        <p:nvSpPr>
          <p:cNvPr id="5" name="灯片编号占位符 4"/>
          <p:cNvSpPr>
            <a:spLocks noGrp="1"/>
          </p:cNvSpPr>
          <p:nvPr>
            <p:ph type="sldNum" sz="quarter" idx="10"/>
          </p:nvPr>
        </p:nvSpPr>
        <p:spPr/>
        <p:txBody>
          <a:bodyPr/>
          <a:lstStyle/>
          <a:p>
            <a:pPr>
              <a:defRPr/>
            </a:pPr>
            <a:fld id="{90F1CC69-A94D-4B84-BE6C-A7A29D12BF90}" type="slidenum">
              <a:rPr lang="zh-CN" altLang="en-US" smtClean="0"/>
              <a:pPr>
                <a:defRPr/>
              </a:pPr>
              <a:t>10</a:t>
            </a:fld>
            <a:endParaRPr lang="en-US" altLang="zh-CN"/>
          </a:p>
        </p:txBody>
      </p:sp>
      <p:pic>
        <p:nvPicPr>
          <p:cNvPr id="13317" name="Picture 2"/>
          <p:cNvPicPr>
            <a:picLocks noChangeAspect="1" noChangeArrowheads="1"/>
          </p:cNvPicPr>
          <p:nvPr/>
        </p:nvPicPr>
        <p:blipFill>
          <a:blip r:embed="rId2"/>
          <a:srcRect/>
          <a:stretch>
            <a:fillRect/>
          </a:stretch>
        </p:blipFill>
        <p:spPr bwMode="auto">
          <a:xfrm>
            <a:off x="685800" y="1371600"/>
            <a:ext cx="6389688" cy="3319463"/>
          </a:xfrm>
          <a:prstGeom prst="rect">
            <a:avLst/>
          </a:prstGeom>
          <a:noFill/>
          <a:ln w="9525">
            <a:noFill/>
            <a:miter lim="800000"/>
            <a:headEnd/>
            <a:tailEnd/>
          </a:ln>
        </p:spPr>
      </p:pic>
      <p:pic>
        <p:nvPicPr>
          <p:cNvPr id="13318" name="Picture 3"/>
          <p:cNvPicPr>
            <a:picLocks noChangeAspect="1" noChangeArrowheads="1"/>
          </p:cNvPicPr>
          <p:nvPr/>
        </p:nvPicPr>
        <p:blipFill>
          <a:blip r:embed="rId3"/>
          <a:srcRect/>
          <a:stretch>
            <a:fillRect/>
          </a:stretch>
        </p:blipFill>
        <p:spPr bwMode="auto">
          <a:xfrm>
            <a:off x="4267200" y="1828800"/>
            <a:ext cx="3886200" cy="57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t>练习</a:t>
            </a:r>
            <a:r>
              <a:rPr lang="en-US" altLang="zh-CN" smtClean="0"/>
              <a:t>1.1</a:t>
            </a:r>
            <a:endParaRPr lang="zh-CN" altLang="en-US" smtClean="0"/>
          </a:p>
        </p:txBody>
      </p:sp>
      <p:sp>
        <p:nvSpPr>
          <p:cNvPr id="17411" name="内容占位符 2"/>
          <p:cNvSpPr>
            <a:spLocks noGrp="1"/>
          </p:cNvSpPr>
          <p:nvPr>
            <p:ph idx="1"/>
          </p:nvPr>
        </p:nvSpPr>
        <p:spPr/>
        <p:txBody>
          <a:bodyPr/>
          <a:lstStyle/>
          <a:p>
            <a:pPr>
              <a:defRPr/>
            </a:pPr>
            <a:r>
              <a:rPr lang="en-US" altLang="zh-CN" sz="2000" b="1" i="1" dirty="0" smtClean="0"/>
              <a:t>Exercise 1 . 1 . 1</a:t>
            </a:r>
            <a:r>
              <a:rPr lang="en-US" altLang="zh-CN" sz="2000" i="1" dirty="0" smtClean="0"/>
              <a:t> </a:t>
            </a:r>
            <a:r>
              <a:rPr lang="en-US" altLang="zh-CN" sz="2000" dirty="0" smtClean="0"/>
              <a:t>: What is the difference between a compiler and an interpreter?</a:t>
            </a:r>
          </a:p>
          <a:p>
            <a:pPr>
              <a:defRPr/>
            </a:pPr>
            <a:r>
              <a:rPr lang="en-US" altLang="zh-CN" sz="2000" b="1" i="1" dirty="0" smtClean="0"/>
              <a:t>Exercise 1 . 1 .2 </a:t>
            </a:r>
            <a:r>
              <a:rPr lang="en-US" altLang="zh-CN" sz="2000" b="1" dirty="0" smtClean="0"/>
              <a:t>: </a:t>
            </a:r>
            <a:r>
              <a:rPr lang="en-US" altLang="zh-CN" sz="2000" dirty="0" smtClean="0"/>
              <a:t>What are the advantages of (a) a compiler over an interpreter (b) an interpreter over a compiler?</a:t>
            </a:r>
          </a:p>
          <a:p>
            <a:pPr>
              <a:defRPr/>
            </a:pPr>
            <a:r>
              <a:rPr lang="en-US" altLang="zh-CN" sz="2000" b="1" i="1" dirty="0" smtClean="0"/>
              <a:t>Exercise 1 . 1 .3 </a:t>
            </a:r>
            <a:r>
              <a:rPr lang="en-US" altLang="zh-CN" sz="2000" b="1" dirty="0" smtClean="0"/>
              <a:t>: </a:t>
            </a:r>
            <a:r>
              <a:rPr lang="en-US" altLang="zh-CN" sz="2000" dirty="0" smtClean="0"/>
              <a:t>A compiler that translates a high-level language into another high-level language is called a </a:t>
            </a:r>
            <a:r>
              <a:rPr lang="en-US" altLang="zh-CN" sz="2000" i="1" dirty="0" smtClean="0"/>
              <a:t>source-to-source translator</a:t>
            </a:r>
            <a:r>
              <a:rPr lang="en-US" altLang="zh-CN" sz="2000" dirty="0" smtClean="0"/>
              <a:t>. What advantages are there to using C as a target language for a compiler?</a:t>
            </a:r>
          </a:p>
        </p:txBody>
      </p:sp>
      <p:sp>
        <p:nvSpPr>
          <p:cNvPr id="5" name="灯片编号占位符 4"/>
          <p:cNvSpPr>
            <a:spLocks noGrp="1"/>
          </p:cNvSpPr>
          <p:nvPr>
            <p:ph type="sldNum" sz="quarter" idx="10"/>
          </p:nvPr>
        </p:nvSpPr>
        <p:spPr/>
        <p:txBody>
          <a:bodyPr/>
          <a:lstStyle/>
          <a:p>
            <a:pPr>
              <a:defRPr/>
            </a:pPr>
            <a:fld id="{15AF2824-105A-44E4-AD4C-15D5B3E1803B}" type="slidenum">
              <a:rPr lang="zh-CN" altLang="en-US" smtClean="0"/>
              <a:pPr>
                <a:defRPr/>
              </a:pPr>
              <a:t>11</a:t>
            </a:fld>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练习</a:t>
            </a:r>
            <a:r>
              <a:rPr lang="en-US" altLang="zh-CN" smtClean="0"/>
              <a:t>1.1</a:t>
            </a:r>
            <a:endParaRPr lang="zh-CN" altLang="en-US" smtClean="0"/>
          </a:p>
        </p:txBody>
      </p:sp>
      <p:sp>
        <p:nvSpPr>
          <p:cNvPr id="18435" name="内容占位符 2"/>
          <p:cNvSpPr>
            <a:spLocks noGrp="1"/>
          </p:cNvSpPr>
          <p:nvPr>
            <p:ph idx="1"/>
          </p:nvPr>
        </p:nvSpPr>
        <p:spPr>
          <a:xfrm>
            <a:off x="457200" y="1371600"/>
            <a:ext cx="8229600" cy="685800"/>
          </a:xfrm>
        </p:spPr>
        <p:txBody>
          <a:bodyPr/>
          <a:lstStyle/>
          <a:p>
            <a:pPr>
              <a:defRPr/>
            </a:pPr>
            <a:r>
              <a:rPr lang="zh-CN" altLang="en-US" smtClean="0"/>
              <a:t>编译器和解释器的对比</a:t>
            </a:r>
          </a:p>
        </p:txBody>
      </p:sp>
      <p:sp>
        <p:nvSpPr>
          <p:cNvPr id="5" name="灯片编号占位符 4"/>
          <p:cNvSpPr>
            <a:spLocks noGrp="1"/>
          </p:cNvSpPr>
          <p:nvPr>
            <p:ph type="sldNum" sz="quarter" idx="10"/>
          </p:nvPr>
        </p:nvSpPr>
        <p:spPr/>
        <p:txBody>
          <a:bodyPr/>
          <a:lstStyle/>
          <a:p>
            <a:pPr>
              <a:defRPr/>
            </a:pPr>
            <a:fld id="{B8E77402-1089-4C7E-A5B2-E961D391C9B3}" type="slidenum">
              <a:rPr lang="zh-CN" altLang="en-US" smtClean="0"/>
              <a:pPr>
                <a:defRPr/>
              </a:pPr>
              <a:t>12</a:t>
            </a:fld>
            <a:endParaRPr lang="en-US" altLang="zh-CN"/>
          </a:p>
        </p:txBody>
      </p:sp>
      <p:graphicFrame>
        <p:nvGraphicFramePr>
          <p:cNvPr id="6" name="内容占位符 3"/>
          <p:cNvGraphicFramePr>
            <a:graphicFrameLocks/>
          </p:cNvGraphicFramePr>
          <p:nvPr/>
        </p:nvGraphicFramePr>
        <p:xfrm>
          <a:off x="762000" y="2057400"/>
          <a:ext cx="7391399" cy="4495803"/>
        </p:xfrm>
        <a:graphic>
          <a:graphicData uri="http://schemas.openxmlformats.org/drawingml/2006/table">
            <a:tbl>
              <a:tblPr firstRow="1" bandRow="1">
                <a:tableStyleId>{5C22544A-7EE6-4342-B048-85BDC9FD1C3A}</a:tableStyleId>
              </a:tblPr>
              <a:tblGrid>
                <a:gridCol w="1821725"/>
                <a:gridCol w="2835512"/>
                <a:gridCol w="2734162"/>
              </a:tblGrid>
              <a:tr h="508959">
                <a:tc>
                  <a:txBody>
                    <a:bodyPr/>
                    <a:lstStyle/>
                    <a:p>
                      <a:pPr algn="ctr">
                        <a:lnSpc>
                          <a:spcPct val="100000"/>
                        </a:lnSpc>
                      </a:pPr>
                      <a:r>
                        <a:rPr lang="zh-CN" altLang="en-US" sz="2000" dirty="0" smtClean="0">
                          <a:latin typeface="宋体" pitchFamily="2" charset="-122"/>
                          <a:ea typeface="宋体" pitchFamily="2" charset="-122"/>
                        </a:rPr>
                        <a:t>特点</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编译器</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解释器</a:t>
                      </a:r>
                      <a:endParaRPr lang="zh-CN" altLang="en-US" sz="2000" dirty="0">
                        <a:latin typeface="宋体" pitchFamily="2" charset="-122"/>
                        <a:ea typeface="宋体" pitchFamily="2" charset="-122"/>
                      </a:endParaRPr>
                    </a:p>
                  </a:txBody>
                  <a:tcPr/>
                </a:tc>
              </a:tr>
              <a:tr h="508959">
                <a:tc>
                  <a:txBody>
                    <a:bodyPr/>
                    <a:lstStyle/>
                    <a:p>
                      <a:pPr algn="ctr">
                        <a:lnSpc>
                          <a:spcPct val="100000"/>
                        </a:lnSpc>
                      </a:pPr>
                      <a:r>
                        <a:rPr lang="zh-CN" altLang="en-US" sz="2000" dirty="0" smtClean="0">
                          <a:latin typeface="宋体" pitchFamily="2" charset="-122"/>
                          <a:ea typeface="宋体" pitchFamily="2" charset="-122"/>
                        </a:rPr>
                        <a:t>速度</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快</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慢，</a:t>
                      </a:r>
                      <a:r>
                        <a:rPr lang="en-US" altLang="zh-CN" sz="2000" dirty="0" smtClean="0">
                          <a:latin typeface="宋体" pitchFamily="2" charset="-122"/>
                          <a:ea typeface="宋体" pitchFamily="2" charset="-122"/>
                        </a:rPr>
                        <a:t>10</a:t>
                      </a:r>
                      <a:r>
                        <a:rPr lang="zh-CN" altLang="en-US" sz="2000" dirty="0" smtClean="0">
                          <a:latin typeface="宋体" pitchFamily="2" charset="-122"/>
                          <a:ea typeface="宋体" pitchFamily="2" charset="-122"/>
                        </a:rPr>
                        <a:t>－</a:t>
                      </a:r>
                      <a:r>
                        <a:rPr lang="en-US" altLang="zh-CN" sz="2000" dirty="0" smtClean="0">
                          <a:latin typeface="宋体" pitchFamily="2" charset="-122"/>
                          <a:ea typeface="宋体" pitchFamily="2" charset="-122"/>
                        </a:rPr>
                        <a:t>100</a:t>
                      </a:r>
                      <a:r>
                        <a:rPr lang="zh-CN" altLang="en-US" sz="2000" dirty="0" smtClean="0">
                          <a:latin typeface="宋体" pitchFamily="2" charset="-122"/>
                          <a:ea typeface="宋体" pitchFamily="2" charset="-122"/>
                        </a:rPr>
                        <a:t>倍</a:t>
                      </a:r>
                      <a:endParaRPr lang="zh-CN" altLang="en-US" sz="2000" dirty="0">
                        <a:latin typeface="宋体" pitchFamily="2" charset="-122"/>
                        <a:ea typeface="宋体" pitchFamily="2" charset="-122"/>
                      </a:endParaRPr>
                    </a:p>
                  </a:txBody>
                  <a:tcPr/>
                </a:tc>
              </a:tr>
              <a:tr h="508959">
                <a:tc>
                  <a:txBody>
                    <a:bodyPr/>
                    <a:lstStyle/>
                    <a:p>
                      <a:pPr algn="ctr">
                        <a:lnSpc>
                          <a:spcPct val="100000"/>
                        </a:lnSpc>
                      </a:pPr>
                      <a:r>
                        <a:rPr lang="zh-CN" altLang="en-US" sz="2000" dirty="0" smtClean="0">
                          <a:latin typeface="宋体" pitchFamily="2" charset="-122"/>
                          <a:ea typeface="宋体" pitchFamily="2" charset="-122"/>
                        </a:rPr>
                        <a:t>交互性</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差</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好</a:t>
                      </a:r>
                      <a:endParaRPr lang="zh-CN" altLang="en-US" sz="2000" dirty="0">
                        <a:latin typeface="宋体" pitchFamily="2" charset="-122"/>
                        <a:ea typeface="宋体" pitchFamily="2" charset="-122"/>
                      </a:endParaRPr>
                    </a:p>
                  </a:txBody>
                  <a:tcPr/>
                </a:tc>
              </a:tr>
              <a:tr h="508959">
                <a:tc>
                  <a:txBody>
                    <a:bodyPr/>
                    <a:lstStyle/>
                    <a:p>
                      <a:pPr algn="ctr">
                        <a:lnSpc>
                          <a:spcPct val="100000"/>
                        </a:lnSpc>
                      </a:pPr>
                      <a:r>
                        <a:rPr lang="zh-CN" altLang="en-US" sz="2000" dirty="0" smtClean="0">
                          <a:latin typeface="宋体" pitchFamily="2" charset="-122"/>
                          <a:ea typeface="宋体" pitchFamily="2" charset="-122"/>
                        </a:rPr>
                        <a:t>动态性</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差</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好</a:t>
                      </a:r>
                      <a:endParaRPr lang="zh-CN" altLang="en-US" sz="2000" dirty="0">
                        <a:latin typeface="宋体" pitchFamily="2" charset="-122"/>
                        <a:ea typeface="宋体" pitchFamily="2" charset="-122"/>
                      </a:endParaRPr>
                    </a:p>
                  </a:txBody>
                  <a:tcPr/>
                </a:tc>
              </a:tr>
              <a:tr h="508959">
                <a:tc>
                  <a:txBody>
                    <a:bodyPr/>
                    <a:lstStyle/>
                    <a:p>
                      <a:pPr algn="ctr">
                        <a:lnSpc>
                          <a:spcPct val="100000"/>
                        </a:lnSpc>
                      </a:pPr>
                      <a:r>
                        <a:rPr lang="zh-CN" altLang="en-US" sz="2000" dirty="0" smtClean="0">
                          <a:latin typeface="宋体" pitchFamily="2" charset="-122"/>
                          <a:ea typeface="宋体" pitchFamily="2" charset="-122"/>
                        </a:rPr>
                        <a:t>可移植性</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差</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好</a:t>
                      </a:r>
                      <a:endParaRPr lang="zh-CN" altLang="en-US" sz="2000" dirty="0">
                        <a:latin typeface="宋体" pitchFamily="2" charset="-122"/>
                        <a:ea typeface="宋体" pitchFamily="2" charset="-122"/>
                      </a:endParaRPr>
                    </a:p>
                  </a:txBody>
                  <a:tcPr/>
                </a:tc>
              </a:tr>
              <a:tr h="508959">
                <a:tc>
                  <a:txBody>
                    <a:bodyPr/>
                    <a:lstStyle/>
                    <a:p>
                      <a:pPr algn="ctr">
                        <a:lnSpc>
                          <a:spcPct val="100000"/>
                        </a:lnSpc>
                      </a:pPr>
                      <a:r>
                        <a:rPr lang="zh-CN" altLang="en-US" sz="2000" dirty="0" smtClean="0">
                          <a:latin typeface="宋体" pitchFamily="2" charset="-122"/>
                          <a:ea typeface="宋体" pitchFamily="2" charset="-122"/>
                        </a:rPr>
                        <a:t>基本功能</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相同</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相同</a:t>
                      </a:r>
                      <a:endParaRPr lang="zh-CN" altLang="en-US" sz="2000" dirty="0">
                        <a:latin typeface="宋体" pitchFamily="2" charset="-122"/>
                        <a:ea typeface="宋体" pitchFamily="2" charset="-122"/>
                      </a:endParaRPr>
                    </a:p>
                  </a:txBody>
                  <a:tcPr/>
                </a:tc>
              </a:tr>
              <a:tr h="508959">
                <a:tc>
                  <a:txBody>
                    <a:bodyPr/>
                    <a:lstStyle/>
                    <a:p>
                      <a:pPr algn="ctr">
                        <a:lnSpc>
                          <a:spcPct val="100000"/>
                        </a:lnSpc>
                      </a:pPr>
                      <a:r>
                        <a:rPr lang="zh-CN" altLang="en-US" sz="2000" dirty="0" smtClean="0">
                          <a:latin typeface="宋体" pitchFamily="2" charset="-122"/>
                          <a:ea typeface="宋体" pitchFamily="2" charset="-122"/>
                        </a:rPr>
                        <a:t>采用技术</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相似</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smtClean="0">
                          <a:latin typeface="宋体" pitchFamily="2" charset="-122"/>
                          <a:ea typeface="宋体" pitchFamily="2" charset="-122"/>
                        </a:rPr>
                        <a:t>相似</a:t>
                      </a:r>
                      <a:endParaRPr lang="zh-CN" altLang="en-US" sz="2000" dirty="0">
                        <a:latin typeface="宋体" pitchFamily="2" charset="-122"/>
                        <a:ea typeface="宋体" pitchFamily="2" charset="-122"/>
                      </a:endParaRPr>
                    </a:p>
                  </a:txBody>
                  <a:tcPr/>
                </a:tc>
              </a:tr>
              <a:tr h="933090">
                <a:tc>
                  <a:txBody>
                    <a:bodyPr/>
                    <a:lstStyle/>
                    <a:p>
                      <a:pPr algn="ctr">
                        <a:lnSpc>
                          <a:spcPct val="100000"/>
                        </a:lnSpc>
                      </a:pPr>
                      <a:r>
                        <a:rPr lang="zh-CN" altLang="en-US" sz="2000" dirty="0" smtClean="0">
                          <a:latin typeface="宋体" pitchFamily="2" charset="-122"/>
                          <a:ea typeface="宋体" pitchFamily="2" charset="-122"/>
                        </a:rPr>
                        <a:t>典型语言</a:t>
                      </a:r>
                      <a:endParaRPr lang="zh-CN" altLang="en-US" sz="2000" dirty="0">
                        <a:latin typeface="宋体" pitchFamily="2" charset="-122"/>
                        <a:ea typeface="宋体" pitchFamily="2"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宋体" pitchFamily="2" charset="-122"/>
                          <a:ea typeface="宋体" pitchFamily="2" charset="-122"/>
                        </a:rPr>
                        <a:t>Fortran</a:t>
                      </a:r>
                      <a:r>
                        <a:rPr lang="zh-CN" altLang="en-US" sz="2000" dirty="0" smtClean="0">
                          <a:latin typeface="宋体" pitchFamily="2" charset="-122"/>
                          <a:ea typeface="宋体" pitchFamily="2" charset="-122"/>
                        </a:rPr>
                        <a:t>、</a:t>
                      </a:r>
                      <a:r>
                        <a:rPr lang="en-US" altLang="zh-CN" sz="2000" dirty="0" smtClean="0">
                          <a:latin typeface="宋体" pitchFamily="2" charset="-122"/>
                          <a:ea typeface="宋体" pitchFamily="2" charset="-122"/>
                        </a:rPr>
                        <a:t>C</a:t>
                      </a:r>
                      <a:r>
                        <a:rPr lang="zh-CN" altLang="en-US" sz="2000" dirty="0" smtClean="0">
                          <a:latin typeface="宋体" pitchFamily="2" charset="-122"/>
                          <a:ea typeface="宋体" pitchFamily="2" charset="-122"/>
                        </a:rPr>
                        <a:t>、</a:t>
                      </a:r>
                      <a:r>
                        <a:rPr lang="en-US" altLang="zh-CN" sz="2000" dirty="0" smtClean="0">
                          <a:latin typeface="宋体" pitchFamily="2" charset="-122"/>
                          <a:ea typeface="宋体" pitchFamily="2" charset="-122"/>
                        </a:rPr>
                        <a:t>Pascal</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宋体" pitchFamily="2" charset="-122"/>
                          <a:ea typeface="宋体" pitchFamily="2" charset="-122"/>
                        </a:rPr>
                        <a:t>多数高级语言</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宋体" pitchFamily="2" charset="-122"/>
                          <a:ea typeface="宋体" pitchFamily="2" charset="-122"/>
                        </a:rPr>
                        <a:t>Basic</a:t>
                      </a:r>
                      <a:r>
                        <a:rPr lang="zh-CN" altLang="en-US" sz="2000" dirty="0" smtClean="0">
                          <a:latin typeface="宋体" pitchFamily="2" charset="-122"/>
                          <a:ea typeface="宋体" pitchFamily="2" charset="-122"/>
                        </a:rPr>
                        <a:t>，</a:t>
                      </a:r>
                      <a:r>
                        <a:rPr lang="en-US" altLang="zh-CN" sz="2000" dirty="0" smtClean="0">
                          <a:latin typeface="宋体" pitchFamily="2" charset="-122"/>
                          <a:ea typeface="宋体" pitchFamily="2" charset="-122"/>
                        </a:rPr>
                        <a:t>Java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宋体" pitchFamily="2" charset="-122"/>
                          <a:ea typeface="宋体" pitchFamily="2" charset="-122"/>
                        </a:rPr>
                        <a:t>APL</a:t>
                      </a:r>
                      <a:r>
                        <a:rPr lang="zh-CN" altLang="en-US" sz="2000" dirty="0" smtClean="0">
                          <a:latin typeface="宋体" pitchFamily="2" charset="-122"/>
                          <a:ea typeface="宋体" pitchFamily="2" charset="-122"/>
                        </a:rPr>
                        <a:t>，</a:t>
                      </a:r>
                      <a:r>
                        <a:rPr lang="en-US" altLang="zh-CN" sz="2000" dirty="0" smtClean="0">
                          <a:latin typeface="宋体" pitchFamily="2" charset="-122"/>
                          <a:ea typeface="宋体" pitchFamily="2" charset="-122"/>
                        </a:rPr>
                        <a:t>Prolog</a:t>
                      </a:r>
                      <a:endParaRPr lang="zh-CN" altLang="en-US" sz="2000" dirty="0">
                        <a:latin typeface="宋体" pitchFamily="2" charset="-122"/>
                        <a:ea typeface="宋体" pitchFamily="2" charset="-122"/>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副标题 6"/>
          <p:cNvSpPr>
            <a:spLocks noGrp="1"/>
          </p:cNvSpPr>
          <p:nvPr>
            <p:ph type="subTitle" idx="1"/>
          </p:nvPr>
        </p:nvSpPr>
        <p:spPr/>
        <p:txBody>
          <a:bodyPr/>
          <a:lstStyle/>
          <a:p>
            <a:endParaRPr lang="zh-CN" altLang="en-US" smtClean="0"/>
          </a:p>
        </p:txBody>
      </p:sp>
      <p:sp>
        <p:nvSpPr>
          <p:cNvPr id="19459" name="标题 5"/>
          <p:cNvSpPr>
            <a:spLocks noGrp="1"/>
          </p:cNvSpPr>
          <p:nvPr>
            <p:ph type="ctrTitle"/>
          </p:nvPr>
        </p:nvSpPr>
        <p:spPr/>
        <p:txBody>
          <a:bodyPr/>
          <a:lstStyle/>
          <a:p>
            <a:r>
              <a:rPr lang="zh-CN" altLang="en-US" smtClean="0"/>
              <a:t>编译器的结构</a:t>
            </a:r>
          </a:p>
        </p:txBody>
      </p:sp>
      <p:sp>
        <p:nvSpPr>
          <p:cNvPr id="19460"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36E6F3C0-4BC8-48C0-B913-34CA17A4128A}" type="datetime1">
              <a:rPr lang="zh-CN" altLang="en-US" smtClean="0"/>
              <a:pPr/>
              <a:t>2021/9/1</a:t>
            </a:fld>
            <a:endParaRPr lang="en-US" altLang="zh-CN" smtClean="0"/>
          </a:p>
        </p:txBody>
      </p:sp>
      <p:sp>
        <p:nvSpPr>
          <p:cNvPr id="19461" name="灯片编号占位符 4"/>
          <p:cNvSpPr>
            <a:spLocks noGrp="1"/>
          </p:cNvSpPr>
          <p:nvPr>
            <p:ph type="sldNum" sz="quarter" idx="12"/>
          </p:nvPr>
        </p:nvSpPr>
        <p:spPr>
          <a:noFill/>
        </p:spPr>
        <p:txBody>
          <a:bodyPr/>
          <a:lstStyle/>
          <a:p>
            <a:fld id="{1832F3E7-9CBE-4EC9-A3E0-6B79847FD9F4}" type="slidenum">
              <a:rPr lang="zh-CN" altLang="en-US" smtClean="0">
                <a:ea typeface="宋体" charset="-122"/>
              </a:rPr>
              <a:pPr/>
              <a:t>13</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自然语言的翻译过程</a:t>
            </a:r>
            <a:r>
              <a:rPr lang="en-US" altLang="zh-CN" dirty="0" smtClean="0"/>
              <a:t>……</a:t>
            </a:r>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将下面的英文句子翻译为中文，需要做哪些工作？</a:t>
            </a:r>
            <a:endParaRPr lang="en-US" altLang="zh-CN" dirty="0" smtClean="0"/>
          </a:p>
          <a:p>
            <a:pPr lvl="1"/>
            <a:r>
              <a:rPr lang="en-US" altLang="zh-CN" i="1" dirty="0" smtClean="0">
                <a:solidFill>
                  <a:srgbClr val="FF0000"/>
                </a:solidFill>
              </a:rPr>
              <a:t>At the present moment, Timmy has two birthday presents hidden in his closet, ready to present to Abby when she comes home.</a:t>
            </a:r>
          </a:p>
          <a:p>
            <a:pPr lvl="1"/>
            <a:r>
              <a:rPr lang="zh-CN" altLang="en-US" dirty="0" smtClean="0"/>
              <a:t>单词</a:t>
            </a:r>
            <a:endParaRPr lang="en-US" altLang="zh-CN" dirty="0" smtClean="0"/>
          </a:p>
          <a:p>
            <a:pPr lvl="1"/>
            <a:r>
              <a:rPr lang="zh-CN" altLang="en-US" dirty="0" smtClean="0"/>
              <a:t>语法分析</a:t>
            </a:r>
            <a:endParaRPr lang="en-US" altLang="zh-CN" dirty="0" smtClean="0"/>
          </a:p>
          <a:p>
            <a:pPr lvl="1"/>
            <a:r>
              <a:rPr lang="zh-CN" altLang="en-US" dirty="0" smtClean="0"/>
              <a:t>初步</a:t>
            </a:r>
            <a:r>
              <a:rPr lang="zh-CN" altLang="en-US" dirty="0" smtClean="0"/>
              <a:t>翻译</a:t>
            </a:r>
            <a:endParaRPr lang="en-US" altLang="zh-CN" dirty="0" smtClean="0"/>
          </a:p>
          <a:p>
            <a:pPr lvl="1"/>
            <a:r>
              <a:rPr lang="zh-CN" altLang="en-US" dirty="0" smtClean="0"/>
              <a:t>整理润色</a:t>
            </a:r>
            <a:endParaRPr lang="en-US" altLang="zh-CN" dirty="0" smtClean="0"/>
          </a:p>
          <a:p>
            <a:pPr lvl="1"/>
            <a:r>
              <a:rPr lang="zh-CN" altLang="en-US" dirty="0" smtClean="0"/>
              <a:t>完成译文</a:t>
            </a:r>
            <a:endParaRPr lang="zh-CN" altLang="en-US" dirty="0"/>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5639121D-C4A1-4300-B4BB-6A09E1F35E0A}" type="slidenum">
              <a:rPr lang="zh-CN" altLang="en-US" smtClean="0"/>
              <a:pPr>
                <a:defRPr/>
              </a:pPr>
              <a:t>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编译步骤</a:t>
            </a:r>
          </a:p>
        </p:txBody>
      </p:sp>
      <p:sp>
        <p:nvSpPr>
          <p:cNvPr id="24579" name="内容占位符 2"/>
          <p:cNvSpPr>
            <a:spLocks noGrp="1"/>
          </p:cNvSpPr>
          <p:nvPr>
            <p:ph idx="1"/>
          </p:nvPr>
        </p:nvSpPr>
        <p:spPr>
          <a:xfrm>
            <a:off x="457200" y="1371600"/>
            <a:ext cx="3733800" cy="5092700"/>
          </a:xfrm>
        </p:spPr>
        <p:txBody>
          <a:bodyPr/>
          <a:lstStyle/>
          <a:p>
            <a:pPr>
              <a:lnSpc>
                <a:spcPct val="150000"/>
              </a:lnSpc>
              <a:defRPr/>
            </a:pPr>
            <a:r>
              <a:rPr lang="zh-CN" altLang="en-US" smtClean="0"/>
              <a:t>编译过程由一组步骤（</a:t>
            </a:r>
            <a:r>
              <a:rPr lang="en-US" altLang="zh-CN" i="1" smtClean="0"/>
              <a:t>phase</a:t>
            </a:r>
            <a:r>
              <a:rPr lang="zh-CN" altLang="en-US" smtClean="0"/>
              <a:t>）构成</a:t>
            </a:r>
            <a:endParaRPr lang="en-US" altLang="zh-CN" smtClean="0"/>
          </a:p>
          <a:p>
            <a:pPr lvl="1">
              <a:lnSpc>
                <a:spcPct val="150000"/>
              </a:lnSpc>
              <a:defRPr/>
            </a:pPr>
            <a:r>
              <a:rPr lang="zh-CN" altLang="en-US" smtClean="0"/>
              <a:t>也叫做阶段</a:t>
            </a:r>
            <a:endParaRPr lang="en-US" altLang="zh-CN" smtClean="0"/>
          </a:p>
          <a:p>
            <a:pPr lvl="1">
              <a:lnSpc>
                <a:spcPct val="150000"/>
              </a:lnSpc>
              <a:defRPr/>
            </a:pPr>
            <a:r>
              <a:rPr lang="zh-CN" altLang="en-US" smtClean="0"/>
              <a:t>每个步骤把源程序的一种表示方式转换成另一种表示方式</a:t>
            </a:r>
            <a:endParaRPr lang="en-US" altLang="zh-CN" smtClean="0"/>
          </a:p>
          <a:p>
            <a:pPr lvl="1">
              <a:lnSpc>
                <a:spcPct val="150000"/>
              </a:lnSpc>
              <a:defRPr/>
            </a:pPr>
            <a:r>
              <a:rPr lang="zh-CN" altLang="en-US" smtClean="0"/>
              <a:t>编译程序可以分解为多个步骤</a:t>
            </a:r>
            <a:endParaRPr lang="en-US" altLang="zh-CN" smtClean="0"/>
          </a:p>
        </p:txBody>
      </p:sp>
      <p:pic>
        <p:nvPicPr>
          <p:cNvPr id="5" name="Picture 5"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219200"/>
            <a:ext cx="3886199" cy="563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编译器的结构</a:t>
            </a:r>
          </a:p>
        </p:txBody>
      </p:sp>
      <p:sp>
        <p:nvSpPr>
          <p:cNvPr id="22531" name="内容占位符 2"/>
          <p:cNvSpPr>
            <a:spLocks noGrp="1"/>
          </p:cNvSpPr>
          <p:nvPr>
            <p:ph idx="1"/>
          </p:nvPr>
        </p:nvSpPr>
        <p:spPr/>
        <p:txBody>
          <a:bodyPr/>
          <a:lstStyle/>
          <a:p>
            <a:pPr>
              <a:lnSpc>
                <a:spcPct val="150000"/>
              </a:lnSpc>
              <a:defRPr/>
            </a:pPr>
            <a:r>
              <a:rPr lang="zh-CN" altLang="en-US" dirty="0" smtClean="0"/>
              <a:t>编译器的前端和后端</a:t>
            </a:r>
            <a:endParaRPr lang="en-US" altLang="zh-CN" dirty="0" smtClean="0"/>
          </a:p>
          <a:p>
            <a:pPr lvl="1">
              <a:lnSpc>
                <a:spcPct val="150000"/>
              </a:lnSpc>
              <a:defRPr/>
            </a:pPr>
            <a:r>
              <a:rPr lang="zh-CN" altLang="en-US" dirty="0" smtClean="0"/>
              <a:t>前端（</a:t>
            </a:r>
            <a:r>
              <a:rPr lang="en-US" altLang="zh-CN" i="1" dirty="0" smtClean="0"/>
              <a:t>front end</a:t>
            </a:r>
            <a:r>
              <a:rPr lang="zh-CN" altLang="en-US" dirty="0" smtClean="0"/>
              <a:t>）</a:t>
            </a:r>
            <a:endParaRPr lang="en-US" altLang="zh-CN" dirty="0" smtClean="0"/>
          </a:p>
          <a:p>
            <a:pPr lvl="2">
              <a:lnSpc>
                <a:spcPct val="150000"/>
              </a:lnSpc>
              <a:defRPr/>
            </a:pPr>
            <a:r>
              <a:rPr lang="zh-CN" altLang="en-US" dirty="0" smtClean="0"/>
              <a:t>分析部分</a:t>
            </a:r>
            <a:endParaRPr lang="en-US" altLang="zh-CN" dirty="0" smtClean="0"/>
          </a:p>
          <a:p>
            <a:pPr lvl="2">
              <a:lnSpc>
                <a:spcPct val="150000"/>
              </a:lnSpc>
              <a:defRPr/>
            </a:pPr>
            <a:r>
              <a:rPr lang="zh-CN" altLang="en-US" dirty="0" smtClean="0"/>
              <a:t>与要翻译的源语言有关，与目标机器无关</a:t>
            </a:r>
            <a:endParaRPr lang="en-US" altLang="zh-CN" dirty="0" smtClean="0"/>
          </a:p>
          <a:p>
            <a:pPr lvl="1">
              <a:lnSpc>
                <a:spcPct val="150000"/>
              </a:lnSpc>
              <a:defRPr/>
            </a:pPr>
            <a:r>
              <a:rPr lang="zh-CN" altLang="en-US" dirty="0" smtClean="0"/>
              <a:t>后端（</a:t>
            </a:r>
            <a:r>
              <a:rPr lang="en-US" altLang="zh-CN" i="1" dirty="0" smtClean="0"/>
              <a:t>back end</a:t>
            </a:r>
            <a:r>
              <a:rPr lang="zh-CN" altLang="en-US" dirty="0" smtClean="0"/>
              <a:t>）</a:t>
            </a:r>
            <a:endParaRPr lang="en-US" altLang="zh-CN" dirty="0" smtClean="0"/>
          </a:p>
          <a:p>
            <a:pPr lvl="2">
              <a:lnSpc>
                <a:spcPct val="150000"/>
              </a:lnSpc>
              <a:defRPr/>
            </a:pPr>
            <a:r>
              <a:rPr lang="zh-CN" altLang="en-US" dirty="0" smtClean="0"/>
              <a:t>综合部分</a:t>
            </a:r>
            <a:endParaRPr lang="en-US" altLang="zh-CN" dirty="0" smtClean="0"/>
          </a:p>
          <a:p>
            <a:pPr lvl="2">
              <a:lnSpc>
                <a:spcPct val="150000"/>
              </a:lnSpc>
              <a:defRPr/>
            </a:pPr>
            <a:r>
              <a:rPr lang="zh-CN" altLang="en-US" dirty="0" smtClean="0"/>
              <a:t>与目标机器相关，与源语言</a:t>
            </a:r>
            <a:r>
              <a:rPr lang="zh-CN" altLang="en-US" dirty="0" smtClean="0"/>
              <a:t>无关</a:t>
            </a:r>
            <a:endParaRPr lang="en-US" altLang="zh-CN" dirty="0" smtClean="0"/>
          </a:p>
        </p:txBody>
      </p:sp>
      <p:sp>
        <p:nvSpPr>
          <p:cNvPr id="5" name="灯片编号占位符 4"/>
          <p:cNvSpPr>
            <a:spLocks noGrp="1"/>
          </p:cNvSpPr>
          <p:nvPr>
            <p:ph type="sldNum" sz="quarter" idx="10"/>
          </p:nvPr>
        </p:nvSpPr>
        <p:spPr/>
        <p:txBody>
          <a:bodyPr/>
          <a:lstStyle/>
          <a:p>
            <a:pPr>
              <a:defRPr/>
            </a:pPr>
            <a:fld id="{F5E5F95C-98ED-46ED-A3B2-F82F89E85AEE}" type="slidenum">
              <a:rPr lang="zh-CN" altLang="en-US" smtClean="0"/>
              <a:pPr>
                <a:defRPr/>
              </a:pPr>
              <a:t>16</a:t>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编译步骤</a:t>
            </a:r>
            <a:r>
              <a:rPr lang="en-US" altLang="zh-CN" smtClean="0"/>
              <a:t>……</a:t>
            </a:r>
            <a:r>
              <a:rPr lang="zh-CN" altLang="en-US" smtClean="0"/>
              <a:t>词法分析</a:t>
            </a:r>
          </a:p>
        </p:txBody>
      </p:sp>
      <p:sp>
        <p:nvSpPr>
          <p:cNvPr id="3" name="内容占位符 2"/>
          <p:cNvSpPr>
            <a:spLocks noGrp="1"/>
          </p:cNvSpPr>
          <p:nvPr>
            <p:ph idx="1"/>
          </p:nvPr>
        </p:nvSpPr>
        <p:spPr>
          <a:xfrm>
            <a:off x="457200" y="1143000"/>
            <a:ext cx="8534400" cy="5092700"/>
          </a:xfrm>
        </p:spPr>
        <p:txBody>
          <a:bodyPr/>
          <a:lstStyle/>
          <a:p>
            <a:pPr>
              <a:lnSpc>
                <a:spcPct val="130000"/>
              </a:lnSpc>
              <a:defRPr/>
            </a:pPr>
            <a:r>
              <a:rPr lang="zh-CN" altLang="en-US" dirty="0" smtClean="0"/>
              <a:t>词法分析（</a:t>
            </a:r>
            <a:r>
              <a:rPr lang="en-US" altLang="zh-CN" i="1" dirty="0" smtClean="0"/>
              <a:t>lexical analysis</a:t>
            </a:r>
            <a:r>
              <a:rPr lang="zh-CN" altLang="en-US" dirty="0" smtClean="0"/>
              <a:t>）</a:t>
            </a:r>
            <a:endParaRPr lang="en-US" altLang="zh-CN" dirty="0" smtClean="0"/>
          </a:p>
          <a:p>
            <a:pPr lvl="1">
              <a:lnSpc>
                <a:spcPct val="130000"/>
              </a:lnSpc>
              <a:defRPr/>
            </a:pPr>
            <a:r>
              <a:rPr lang="zh-CN" altLang="en-US" dirty="0" smtClean="0"/>
              <a:t>又叫做扫描（</a:t>
            </a:r>
            <a:r>
              <a:rPr lang="en-US" altLang="zh-CN" i="1" dirty="0" smtClean="0"/>
              <a:t>scanning</a:t>
            </a:r>
            <a:r>
              <a:rPr lang="zh-CN" altLang="en-US" dirty="0" smtClean="0"/>
              <a:t>）</a:t>
            </a:r>
            <a:endParaRPr lang="en-US" altLang="zh-CN" dirty="0" smtClean="0"/>
          </a:p>
          <a:p>
            <a:pPr lvl="1">
              <a:lnSpc>
                <a:spcPct val="130000"/>
              </a:lnSpc>
              <a:defRPr/>
            </a:pPr>
            <a:r>
              <a:rPr lang="zh-CN" altLang="en-US" dirty="0" smtClean="0"/>
              <a:t>任务：读入组成源程序的字符流，将它们组织成为有意义的词素（</a:t>
            </a:r>
            <a:r>
              <a:rPr lang="en-US" altLang="zh-CN" i="1" dirty="0" smtClean="0"/>
              <a:t>lexeme</a:t>
            </a:r>
            <a:r>
              <a:rPr lang="zh-CN" altLang="en-US" dirty="0" smtClean="0"/>
              <a:t>）序列</a:t>
            </a:r>
            <a:endParaRPr lang="en-US" altLang="zh-CN" dirty="0" smtClean="0"/>
          </a:p>
          <a:p>
            <a:pPr lvl="1">
              <a:lnSpc>
                <a:spcPct val="130000"/>
              </a:lnSpc>
              <a:defRPr/>
            </a:pPr>
            <a:r>
              <a:rPr lang="zh-CN" altLang="en-US" dirty="0" smtClean="0"/>
              <a:t>输出：对每个词素，词法分析器输出一个词法单元（</a:t>
            </a:r>
            <a:r>
              <a:rPr lang="en-US" altLang="zh-CN" i="1" dirty="0" smtClean="0"/>
              <a:t>token</a:t>
            </a:r>
            <a:r>
              <a:rPr lang="zh-CN" altLang="en-US" dirty="0" smtClean="0"/>
              <a:t>），形式如下：</a:t>
            </a:r>
            <a:endParaRPr lang="en-US" altLang="zh-CN" dirty="0" smtClean="0"/>
          </a:p>
          <a:p>
            <a:pPr lvl="2">
              <a:lnSpc>
                <a:spcPct val="130000"/>
              </a:lnSpc>
              <a:defRPr/>
            </a:pPr>
            <a:r>
              <a:rPr lang="en-US" altLang="zh-CN" dirty="0" smtClean="0">
                <a:solidFill>
                  <a:schemeClr val="tx2">
                    <a:lumMod val="60000"/>
                    <a:lumOff val="40000"/>
                  </a:schemeClr>
                </a:solidFill>
              </a:rPr>
              <a:t>(</a:t>
            </a:r>
            <a:r>
              <a:rPr lang="en-US" altLang="zh-CN" i="1" dirty="0" smtClean="0">
                <a:solidFill>
                  <a:schemeClr val="tx2">
                    <a:lumMod val="60000"/>
                    <a:lumOff val="40000"/>
                  </a:schemeClr>
                </a:solidFill>
              </a:rPr>
              <a:t>token-name, attribute-value</a:t>
            </a:r>
            <a:r>
              <a:rPr lang="en-US" altLang="zh-CN" dirty="0" smtClean="0">
                <a:solidFill>
                  <a:schemeClr val="tx2">
                    <a:lumMod val="60000"/>
                    <a:lumOff val="40000"/>
                  </a:schemeClr>
                </a:solidFill>
              </a:rPr>
              <a:t>)</a:t>
            </a:r>
          </a:p>
          <a:p>
            <a:pPr lvl="2">
              <a:lnSpc>
                <a:spcPct val="130000"/>
              </a:lnSpc>
              <a:defRPr/>
            </a:pPr>
            <a:r>
              <a:rPr lang="en-US" altLang="zh-CN" dirty="0" smtClean="0"/>
              <a:t>token-name</a:t>
            </a:r>
            <a:r>
              <a:rPr lang="zh-CN" altLang="en-US" dirty="0" smtClean="0"/>
              <a:t>是在语法分析步骤使用的抽象符号</a:t>
            </a:r>
            <a:endParaRPr lang="en-US" altLang="zh-CN" dirty="0" smtClean="0"/>
          </a:p>
          <a:p>
            <a:pPr lvl="2">
              <a:lnSpc>
                <a:spcPct val="130000"/>
              </a:lnSpc>
              <a:defRPr/>
            </a:pPr>
            <a:r>
              <a:rPr lang="en-US" altLang="zh-CN" dirty="0" smtClean="0"/>
              <a:t>attribute-value</a:t>
            </a:r>
            <a:r>
              <a:rPr lang="zh-CN" altLang="en-US" dirty="0" smtClean="0"/>
              <a:t>指向符号表中这个词法单元对应的条目</a:t>
            </a:r>
            <a:endParaRPr lang="en-US" altLang="zh-CN" dirty="0" smtClean="0"/>
          </a:p>
          <a:p>
            <a:pPr lvl="3">
              <a:lnSpc>
                <a:spcPct val="130000"/>
              </a:lnSpc>
              <a:defRPr/>
            </a:pPr>
            <a:r>
              <a:rPr lang="zh-CN" altLang="en-US" dirty="0" smtClean="0"/>
              <a:t>在语义分析和代码生成步骤</a:t>
            </a:r>
            <a:r>
              <a:rPr lang="zh-CN" altLang="en-US" dirty="0" smtClean="0"/>
              <a:t>使用</a:t>
            </a:r>
            <a:endParaRPr lang="en-US" altLang="zh-CN" dirty="0" smtClean="0"/>
          </a:p>
          <a:p>
            <a:pPr lvl="1">
              <a:lnSpc>
                <a:spcPct val="130000"/>
              </a:lnSpc>
              <a:defRPr/>
            </a:pPr>
            <a:r>
              <a:rPr lang="zh-CN" altLang="en-US" dirty="0" smtClean="0"/>
              <a:t>描述</a:t>
            </a:r>
            <a:r>
              <a:rPr lang="zh-CN" altLang="en-US" dirty="0"/>
              <a:t>词</a:t>
            </a:r>
            <a:r>
              <a:rPr lang="zh-CN" altLang="en-US" dirty="0" smtClean="0"/>
              <a:t>法</a:t>
            </a:r>
            <a:r>
              <a:rPr lang="zh-CN" altLang="en-US" dirty="0"/>
              <a:t>结构的工具</a:t>
            </a:r>
            <a:endParaRPr lang="en-US" altLang="zh-CN" dirty="0"/>
          </a:p>
          <a:p>
            <a:pPr lvl="2">
              <a:lnSpc>
                <a:spcPct val="130000"/>
              </a:lnSpc>
              <a:defRPr/>
            </a:pPr>
            <a:r>
              <a:rPr lang="zh-CN" altLang="en-US" dirty="0" smtClean="0">
                <a:solidFill>
                  <a:srgbClr val="FF0000"/>
                </a:solidFill>
              </a:rPr>
              <a:t>正规式、有限自动机</a:t>
            </a:r>
            <a:endParaRPr lang="zh-CN" altLang="en-US" dirty="0"/>
          </a:p>
          <a:p>
            <a:pPr lvl="3">
              <a:lnSpc>
                <a:spcPct val="130000"/>
              </a:lnSpc>
              <a:defRPr/>
            </a:pPr>
            <a:endParaRPr lang="zh-CN" altLang="en-US" dirty="0"/>
          </a:p>
        </p:txBody>
      </p:sp>
      <p:sp>
        <p:nvSpPr>
          <p:cNvPr id="5" name="灯片编号占位符 4"/>
          <p:cNvSpPr>
            <a:spLocks noGrp="1"/>
          </p:cNvSpPr>
          <p:nvPr>
            <p:ph type="sldNum" sz="quarter" idx="10"/>
          </p:nvPr>
        </p:nvSpPr>
        <p:spPr/>
        <p:txBody>
          <a:bodyPr/>
          <a:lstStyle/>
          <a:p>
            <a:pPr>
              <a:defRPr/>
            </a:pPr>
            <a:fld id="{B07F604F-CCB7-411B-B78C-F44EA13BD62C}" type="slidenum">
              <a:rPr lang="zh-CN" altLang="en-US" smtClean="0"/>
              <a:pPr>
                <a:defRPr/>
              </a:pPr>
              <a:t>17</a:t>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词法分析</a:t>
            </a:r>
            <a:r>
              <a:rPr lang="en-US" altLang="zh-CN" smtClean="0"/>
              <a:t>……</a:t>
            </a:r>
            <a:r>
              <a:rPr lang="zh-CN" altLang="en-US" smtClean="0"/>
              <a:t>例</a:t>
            </a:r>
          </a:p>
        </p:txBody>
      </p:sp>
      <p:pic>
        <p:nvPicPr>
          <p:cNvPr id="27651"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27652" name="Picture 4"/>
          <p:cNvPicPr>
            <a:picLocks noChangeAspect="1" noChangeArrowheads="1"/>
          </p:cNvPicPr>
          <p:nvPr/>
        </p:nvPicPr>
        <p:blipFill>
          <a:blip r:embed="rId3"/>
          <a:srcRect/>
          <a:stretch>
            <a:fillRect/>
          </a:stretch>
        </p:blipFill>
        <p:spPr bwMode="auto">
          <a:xfrm>
            <a:off x="3962400" y="1905000"/>
            <a:ext cx="4770438"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编译步骤</a:t>
            </a:r>
            <a:r>
              <a:rPr lang="en-US" altLang="zh-CN" smtClean="0"/>
              <a:t>……</a:t>
            </a:r>
            <a:r>
              <a:rPr lang="zh-CN" altLang="en-US" smtClean="0"/>
              <a:t>语法分析</a:t>
            </a:r>
          </a:p>
        </p:txBody>
      </p:sp>
      <p:sp>
        <p:nvSpPr>
          <p:cNvPr id="28675" name="内容占位符 2"/>
          <p:cNvSpPr>
            <a:spLocks noGrp="1"/>
          </p:cNvSpPr>
          <p:nvPr>
            <p:ph idx="1"/>
          </p:nvPr>
        </p:nvSpPr>
        <p:spPr/>
        <p:txBody>
          <a:bodyPr/>
          <a:lstStyle/>
          <a:p>
            <a:pPr>
              <a:lnSpc>
                <a:spcPct val="130000"/>
              </a:lnSpc>
              <a:defRPr/>
            </a:pPr>
            <a:r>
              <a:rPr lang="zh-CN" altLang="en-US" dirty="0" smtClean="0"/>
              <a:t>语法分析（</a:t>
            </a:r>
            <a:r>
              <a:rPr lang="en-US" altLang="zh-CN" i="1" dirty="0" smtClean="0"/>
              <a:t>syntax analysis</a:t>
            </a:r>
            <a:r>
              <a:rPr lang="zh-CN" altLang="en-US" dirty="0" smtClean="0"/>
              <a:t>）</a:t>
            </a:r>
            <a:endParaRPr lang="en-US" altLang="zh-CN" dirty="0" smtClean="0"/>
          </a:p>
          <a:p>
            <a:pPr lvl="1">
              <a:lnSpc>
                <a:spcPct val="130000"/>
              </a:lnSpc>
              <a:defRPr/>
            </a:pPr>
            <a:r>
              <a:rPr lang="zh-CN" altLang="en-US" dirty="0" smtClean="0"/>
              <a:t>也叫解析或分析（</a:t>
            </a:r>
            <a:r>
              <a:rPr lang="en-US" altLang="zh-CN" i="1" dirty="0" smtClean="0"/>
              <a:t>parsing</a:t>
            </a:r>
            <a:r>
              <a:rPr lang="zh-CN" altLang="en-US" dirty="0" smtClean="0"/>
              <a:t>）</a:t>
            </a:r>
            <a:endParaRPr lang="en-US" altLang="zh-CN" dirty="0" smtClean="0"/>
          </a:p>
          <a:p>
            <a:pPr lvl="1">
              <a:lnSpc>
                <a:spcPct val="130000"/>
              </a:lnSpc>
              <a:defRPr/>
            </a:pPr>
            <a:r>
              <a:rPr lang="zh-CN" altLang="en-US" dirty="0" smtClean="0"/>
              <a:t>任务：使用词法分析生成的词法单元的</a:t>
            </a:r>
            <a:r>
              <a:rPr lang="zh-CN" altLang="en-US" dirty="0" smtClean="0">
                <a:solidFill>
                  <a:srgbClr val="FF0000"/>
                </a:solidFill>
              </a:rPr>
              <a:t>第一个分量</a:t>
            </a:r>
            <a:r>
              <a:rPr lang="zh-CN" altLang="en-US" dirty="0" smtClean="0"/>
              <a:t>来创建</a:t>
            </a:r>
            <a:r>
              <a:rPr lang="zh-CN" altLang="en-US" dirty="0" smtClean="0">
                <a:solidFill>
                  <a:srgbClr val="FF0000"/>
                </a:solidFill>
              </a:rPr>
              <a:t>树形</a:t>
            </a:r>
            <a:r>
              <a:rPr lang="zh-CN" altLang="en-US" dirty="0" smtClean="0"/>
              <a:t>的中间表示</a:t>
            </a:r>
            <a:endParaRPr lang="en-US" altLang="zh-CN" dirty="0" smtClean="0"/>
          </a:p>
          <a:p>
            <a:pPr lvl="2">
              <a:lnSpc>
                <a:spcPct val="130000"/>
              </a:lnSpc>
              <a:defRPr/>
            </a:pPr>
            <a:r>
              <a:rPr lang="zh-CN" altLang="en-US" dirty="0" smtClean="0"/>
              <a:t>该中间表示给出了词法分析产生的词法单元流的</a:t>
            </a:r>
            <a:r>
              <a:rPr lang="zh-CN" altLang="en-US" dirty="0" smtClean="0">
                <a:solidFill>
                  <a:srgbClr val="FF0000"/>
                </a:solidFill>
              </a:rPr>
              <a:t>语法结构</a:t>
            </a:r>
            <a:endParaRPr lang="en-US" altLang="zh-CN" dirty="0" smtClean="0">
              <a:solidFill>
                <a:srgbClr val="FF0000"/>
              </a:solidFill>
            </a:endParaRPr>
          </a:p>
          <a:p>
            <a:pPr lvl="2">
              <a:lnSpc>
                <a:spcPct val="130000"/>
              </a:lnSpc>
              <a:defRPr/>
            </a:pPr>
            <a:r>
              <a:rPr lang="zh-CN" altLang="en-US" dirty="0" smtClean="0"/>
              <a:t>常用表示法是语法树（</a:t>
            </a:r>
            <a:r>
              <a:rPr lang="en-US" altLang="zh-CN" i="1" dirty="0" smtClean="0"/>
              <a:t>syntax tree</a:t>
            </a:r>
            <a:r>
              <a:rPr lang="zh-CN" altLang="en-US" dirty="0" smtClean="0"/>
              <a:t>）：内部结点表示运算，相应的子结点表示运算的分量</a:t>
            </a:r>
            <a:endParaRPr lang="en-US" altLang="zh-CN" dirty="0" smtClean="0"/>
          </a:p>
          <a:p>
            <a:pPr lvl="2">
              <a:lnSpc>
                <a:spcPct val="130000"/>
              </a:lnSpc>
              <a:defRPr/>
            </a:pPr>
            <a:r>
              <a:rPr lang="zh-CN" altLang="en-US" dirty="0" smtClean="0"/>
              <a:t>后续步骤使用这个语法结构来分析源程序，并生成目标程序</a:t>
            </a:r>
            <a:endParaRPr lang="en-US" altLang="zh-CN" dirty="0" smtClean="0"/>
          </a:p>
          <a:p>
            <a:pPr lvl="1">
              <a:lnSpc>
                <a:spcPct val="130000"/>
              </a:lnSpc>
              <a:defRPr/>
            </a:pPr>
            <a:r>
              <a:rPr lang="zh-CN" altLang="en-US" dirty="0" smtClean="0"/>
              <a:t>描述语法结构的工具</a:t>
            </a:r>
            <a:endParaRPr lang="en-US" altLang="zh-CN" dirty="0" smtClean="0"/>
          </a:p>
          <a:p>
            <a:pPr lvl="2">
              <a:lnSpc>
                <a:spcPct val="130000"/>
              </a:lnSpc>
              <a:defRPr/>
            </a:pPr>
            <a:r>
              <a:rPr lang="zh-CN" altLang="en-US" dirty="0" smtClean="0">
                <a:solidFill>
                  <a:srgbClr val="FF0000"/>
                </a:solidFill>
              </a:rPr>
              <a:t>上下文无关文法</a:t>
            </a:r>
            <a:r>
              <a:rPr lang="zh-CN" altLang="en-US" dirty="0" smtClean="0"/>
              <a:t>（</a:t>
            </a:r>
            <a:r>
              <a:rPr lang="en-US" altLang="zh-CN" i="1" dirty="0" err="1" smtClean="0"/>
              <a:t>CFG</a:t>
            </a:r>
            <a:r>
              <a:rPr lang="zh-CN" altLang="en-US" dirty="0" smtClean="0"/>
              <a:t>）</a:t>
            </a:r>
          </a:p>
        </p:txBody>
      </p:sp>
      <p:sp>
        <p:nvSpPr>
          <p:cNvPr id="5" name="灯片编号占位符 4"/>
          <p:cNvSpPr>
            <a:spLocks noGrp="1"/>
          </p:cNvSpPr>
          <p:nvPr>
            <p:ph type="sldNum" sz="quarter" idx="10"/>
          </p:nvPr>
        </p:nvSpPr>
        <p:spPr/>
        <p:txBody>
          <a:bodyPr/>
          <a:lstStyle/>
          <a:p>
            <a:pPr>
              <a:defRPr/>
            </a:pPr>
            <a:fld id="{672C56D2-AA7B-4A7F-ADB9-0728006F50A5}" type="slidenum">
              <a:rPr lang="zh-CN" altLang="en-US" smtClean="0"/>
              <a:pPr>
                <a:defRPr/>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0"/>
          </p:nvPr>
        </p:nvSpPr>
        <p:spPr/>
        <p:txBody>
          <a:bodyPr/>
          <a:lstStyle/>
          <a:p>
            <a:pPr>
              <a:defRPr/>
            </a:pPr>
            <a:fld id="{23EA0645-98D8-44B8-A7DE-E3C2921A6345}" type="slidenum">
              <a:rPr lang="zh-CN" altLang="en-US"/>
              <a:pPr>
                <a:defRPr/>
              </a:pPr>
              <a:t>2</a:t>
            </a:fld>
            <a:endParaRPr lang="en-US" altLang="zh-CN"/>
          </a:p>
        </p:txBody>
      </p:sp>
      <p:sp>
        <p:nvSpPr>
          <p:cNvPr id="13316" name="Rectangle 2"/>
          <p:cNvSpPr>
            <a:spLocks noGrp="1" noChangeArrowheads="1"/>
          </p:cNvSpPr>
          <p:nvPr>
            <p:ph type="title"/>
          </p:nvPr>
        </p:nvSpPr>
        <p:spPr/>
        <p:txBody>
          <a:bodyPr/>
          <a:lstStyle/>
          <a:p>
            <a:pPr eaLnBrk="1" hangingPunct="1">
              <a:defRPr/>
            </a:pPr>
            <a:r>
              <a:rPr lang="en-US" altLang="zh-CN" i="1" dirty="0" smtClean="0">
                <a:latin typeface="+mn-lt"/>
                <a:ea typeface="宋体" charset="-122"/>
              </a:rPr>
              <a:t>Contents</a:t>
            </a:r>
            <a:endParaRPr lang="en-US" altLang="zh-CN" i="1" dirty="0" smtClean="0">
              <a:solidFill>
                <a:schemeClr val="accent1"/>
              </a:solidFill>
              <a:latin typeface="+mn-lt"/>
              <a:ea typeface="宋体" charset="-122"/>
            </a:endParaRPr>
          </a:p>
        </p:txBody>
      </p:sp>
      <p:grpSp>
        <p:nvGrpSpPr>
          <p:cNvPr id="7172" name="Group 61"/>
          <p:cNvGrpSpPr>
            <a:grpSpLocks/>
          </p:cNvGrpSpPr>
          <p:nvPr/>
        </p:nvGrpSpPr>
        <p:grpSpPr bwMode="auto">
          <a:xfrm>
            <a:off x="2209800" y="2057400"/>
            <a:ext cx="4724400" cy="685800"/>
            <a:chOff x="1296" y="1824"/>
            <a:chExt cx="2976" cy="432"/>
          </a:xfrm>
        </p:grpSpPr>
        <p:sp>
          <p:nvSpPr>
            <p:cNvPr id="89150" name="AutoShape 62"/>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1" name="AutoShape 6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90" name="Text Box 64"/>
            <p:cNvSpPr txBox="1">
              <a:spLocks noChangeArrowheads="1"/>
            </p:cNvSpPr>
            <p:nvPr/>
          </p:nvSpPr>
          <p:spPr bwMode="gray">
            <a:xfrm>
              <a:off x="1680" y="1934"/>
              <a:ext cx="2160" cy="291"/>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语言处理器</a:t>
              </a:r>
            </a:p>
          </p:txBody>
        </p:sp>
        <p:sp>
          <p:nvSpPr>
            <p:cNvPr id="7191" name="Text Box 6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1</a:t>
              </a:r>
            </a:p>
          </p:txBody>
        </p:sp>
      </p:grpSp>
      <p:grpSp>
        <p:nvGrpSpPr>
          <p:cNvPr id="7173" name="Group 66"/>
          <p:cNvGrpSpPr>
            <a:grpSpLocks/>
          </p:cNvGrpSpPr>
          <p:nvPr/>
        </p:nvGrpSpPr>
        <p:grpSpPr bwMode="auto">
          <a:xfrm>
            <a:off x="2209800" y="2895600"/>
            <a:ext cx="4724400" cy="685800"/>
            <a:chOff x="1296" y="1824"/>
            <a:chExt cx="2976" cy="432"/>
          </a:xfrm>
        </p:grpSpPr>
        <p:sp>
          <p:nvSpPr>
            <p:cNvPr id="89155" name="AutoShape 67"/>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6" name="AutoShape 6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86" name="Text Box 69"/>
            <p:cNvSpPr txBox="1">
              <a:spLocks noChangeArrowheads="1"/>
            </p:cNvSpPr>
            <p:nvPr/>
          </p:nvSpPr>
          <p:spPr bwMode="gray">
            <a:xfrm>
              <a:off x="1680" y="1934"/>
              <a:ext cx="2256"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编译器的结构</a:t>
              </a:r>
            </a:p>
          </p:txBody>
        </p:sp>
        <p:sp>
          <p:nvSpPr>
            <p:cNvPr id="7187" name="Text Box 7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2</a:t>
              </a:r>
            </a:p>
          </p:txBody>
        </p:sp>
      </p:grpSp>
      <p:grpSp>
        <p:nvGrpSpPr>
          <p:cNvPr id="7174" name="Group 71"/>
          <p:cNvGrpSpPr>
            <a:grpSpLocks/>
          </p:cNvGrpSpPr>
          <p:nvPr/>
        </p:nvGrpSpPr>
        <p:grpSpPr bwMode="auto">
          <a:xfrm>
            <a:off x="2209800" y="3733800"/>
            <a:ext cx="4724400" cy="685800"/>
            <a:chOff x="1296" y="1824"/>
            <a:chExt cx="2976" cy="432"/>
          </a:xfrm>
        </p:grpSpPr>
        <p:sp>
          <p:nvSpPr>
            <p:cNvPr id="89160" name="AutoShape 72"/>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1" name="AutoShape 7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82" name="Text Box 74"/>
            <p:cNvSpPr txBox="1">
              <a:spLocks noChangeArrowheads="1"/>
            </p:cNvSpPr>
            <p:nvPr/>
          </p:nvSpPr>
          <p:spPr bwMode="gray">
            <a:xfrm>
              <a:off x="1680" y="1934"/>
              <a:ext cx="2304"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程序设计语言</a:t>
              </a:r>
            </a:p>
          </p:txBody>
        </p:sp>
        <p:sp>
          <p:nvSpPr>
            <p:cNvPr id="7183" name="Text Box 7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3</a:t>
              </a:r>
            </a:p>
          </p:txBody>
        </p:sp>
      </p:grpSp>
      <p:grpSp>
        <p:nvGrpSpPr>
          <p:cNvPr id="7175" name="Group 76"/>
          <p:cNvGrpSpPr>
            <a:grpSpLocks/>
          </p:cNvGrpSpPr>
          <p:nvPr/>
        </p:nvGrpSpPr>
        <p:grpSpPr bwMode="auto">
          <a:xfrm>
            <a:off x="2209800" y="4648200"/>
            <a:ext cx="4724400" cy="685800"/>
            <a:chOff x="1296" y="1824"/>
            <a:chExt cx="2976" cy="432"/>
          </a:xfrm>
        </p:grpSpPr>
        <p:sp>
          <p:nvSpPr>
            <p:cNvPr id="89165" name="AutoShape 77"/>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6" name="AutoShape 7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78" name="Text Box 79"/>
            <p:cNvSpPr txBox="1">
              <a:spLocks noChangeArrowheads="1"/>
            </p:cNvSpPr>
            <p:nvPr/>
          </p:nvSpPr>
          <p:spPr bwMode="gray">
            <a:xfrm>
              <a:off x="1680" y="1934"/>
              <a:ext cx="2448"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编译的相关科学和应用</a:t>
              </a:r>
            </a:p>
          </p:txBody>
        </p:sp>
        <p:sp>
          <p:nvSpPr>
            <p:cNvPr id="7179" name="Text Box 8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4</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5"/>
          <p:cNvSpPr>
            <a:spLocks noGrp="1"/>
          </p:cNvSpPr>
          <p:nvPr>
            <p:ph type="title"/>
          </p:nvPr>
        </p:nvSpPr>
        <p:spPr/>
        <p:txBody>
          <a:bodyPr/>
          <a:lstStyle/>
          <a:p>
            <a:r>
              <a:rPr lang="zh-CN" altLang="en-US" smtClean="0"/>
              <a:t>语法分析</a:t>
            </a:r>
            <a:r>
              <a:rPr lang="en-US" altLang="zh-CN" smtClean="0"/>
              <a:t>……</a:t>
            </a:r>
            <a:r>
              <a:rPr lang="zh-CN" altLang="en-US" smtClean="0"/>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851390D0-48FF-4FFB-834D-92741A0F0540}" type="slidenum">
              <a:rPr lang="zh-CN" altLang="en-US" smtClean="0"/>
              <a:pPr>
                <a:defRPr/>
              </a:pPr>
              <a:t>20</a:t>
            </a:fld>
            <a:endParaRPr lang="en-US" altLang="zh-CN"/>
          </a:p>
        </p:txBody>
      </p:sp>
      <p:pic>
        <p:nvPicPr>
          <p:cNvPr id="29700"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29701" name="Picture 2"/>
          <p:cNvPicPr>
            <a:picLocks noChangeAspect="1" noChangeArrowheads="1"/>
          </p:cNvPicPr>
          <p:nvPr/>
        </p:nvPicPr>
        <p:blipFill>
          <a:blip r:embed="rId3"/>
          <a:srcRect/>
          <a:stretch>
            <a:fillRect/>
          </a:stretch>
        </p:blipFill>
        <p:spPr bwMode="auto">
          <a:xfrm>
            <a:off x="4191000" y="1447800"/>
            <a:ext cx="4419600" cy="5014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编译步骤</a:t>
            </a:r>
            <a:r>
              <a:rPr lang="en-US" altLang="zh-CN" smtClean="0"/>
              <a:t>……</a:t>
            </a:r>
            <a:r>
              <a:rPr lang="zh-CN" altLang="en-US" smtClean="0"/>
              <a:t>语义分析</a:t>
            </a:r>
          </a:p>
        </p:txBody>
      </p:sp>
      <p:sp>
        <p:nvSpPr>
          <p:cNvPr id="30723" name="内容占位符 2"/>
          <p:cNvSpPr>
            <a:spLocks noGrp="1"/>
          </p:cNvSpPr>
          <p:nvPr>
            <p:ph idx="1"/>
          </p:nvPr>
        </p:nvSpPr>
        <p:spPr/>
        <p:txBody>
          <a:bodyPr/>
          <a:lstStyle/>
          <a:p>
            <a:pPr>
              <a:lnSpc>
                <a:spcPct val="140000"/>
              </a:lnSpc>
              <a:defRPr/>
            </a:pPr>
            <a:r>
              <a:rPr lang="zh-CN" altLang="en-US" dirty="0" smtClean="0"/>
              <a:t>语义分析（</a:t>
            </a:r>
            <a:r>
              <a:rPr lang="en-US" altLang="zh-CN" i="1" dirty="0" smtClean="0"/>
              <a:t>semantic analysis</a:t>
            </a:r>
            <a:r>
              <a:rPr lang="zh-CN" altLang="en-US" dirty="0" smtClean="0"/>
              <a:t>）</a:t>
            </a:r>
            <a:endParaRPr lang="en-US" altLang="zh-CN" dirty="0" smtClean="0"/>
          </a:p>
          <a:p>
            <a:pPr lvl="1">
              <a:lnSpc>
                <a:spcPct val="140000"/>
              </a:lnSpc>
              <a:defRPr/>
            </a:pPr>
            <a:r>
              <a:rPr lang="zh-CN" altLang="en-US" dirty="0" smtClean="0"/>
              <a:t>语义分析器的任务</a:t>
            </a:r>
            <a:endParaRPr lang="en-US" altLang="zh-CN" dirty="0" smtClean="0"/>
          </a:p>
          <a:p>
            <a:pPr lvl="2">
              <a:lnSpc>
                <a:spcPct val="140000"/>
              </a:lnSpc>
              <a:defRPr/>
            </a:pPr>
            <a:r>
              <a:rPr lang="zh-CN" altLang="en-US" dirty="0" smtClean="0"/>
              <a:t>使用语法树和符号表中的信息来检查源程序是否和语言定义的语义一致</a:t>
            </a:r>
            <a:endParaRPr lang="en-US" altLang="zh-CN" dirty="0" smtClean="0"/>
          </a:p>
          <a:p>
            <a:pPr lvl="2">
              <a:lnSpc>
                <a:spcPct val="140000"/>
              </a:lnSpc>
              <a:defRPr/>
            </a:pPr>
            <a:r>
              <a:rPr lang="zh-CN" altLang="en-US" dirty="0" smtClean="0">
                <a:solidFill>
                  <a:srgbClr val="FF0000"/>
                </a:solidFill>
              </a:rPr>
              <a:t>收集类型信息</a:t>
            </a:r>
            <a:r>
              <a:rPr lang="zh-CN" altLang="en-US" dirty="0" smtClean="0"/>
              <a:t>，把这些信息存放在语法树或符号表中，以便在随后的中间代码生成过程中使用</a:t>
            </a:r>
            <a:endParaRPr lang="en-US" altLang="zh-CN" dirty="0" smtClean="0"/>
          </a:p>
          <a:p>
            <a:pPr lvl="1">
              <a:lnSpc>
                <a:spcPct val="140000"/>
              </a:lnSpc>
              <a:defRPr/>
            </a:pPr>
            <a:r>
              <a:rPr lang="zh-CN" altLang="en-US" dirty="0" smtClean="0"/>
              <a:t>语义分析的一个重要部分是</a:t>
            </a:r>
            <a:r>
              <a:rPr lang="zh-CN" altLang="en-US" dirty="0" smtClean="0">
                <a:solidFill>
                  <a:srgbClr val="FF0000"/>
                </a:solidFill>
              </a:rPr>
              <a:t>类型检查</a:t>
            </a:r>
            <a:endParaRPr lang="en-US" altLang="zh-CN" dirty="0" smtClean="0">
              <a:solidFill>
                <a:srgbClr val="FF0000"/>
              </a:solidFill>
            </a:endParaRPr>
          </a:p>
          <a:p>
            <a:pPr lvl="2">
              <a:lnSpc>
                <a:spcPct val="140000"/>
              </a:lnSpc>
              <a:defRPr/>
            </a:pPr>
            <a:r>
              <a:rPr lang="zh-CN" altLang="en-US" dirty="0" smtClean="0"/>
              <a:t>检查每个运算符是否具有匹配的运算分量</a:t>
            </a:r>
            <a:endParaRPr lang="en-US" altLang="zh-CN" dirty="0" smtClean="0"/>
          </a:p>
          <a:p>
            <a:pPr lvl="2">
              <a:lnSpc>
                <a:spcPct val="140000"/>
              </a:lnSpc>
              <a:defRPr/>
            </a:pPr>
            <a:r>
              <a:rPr lang="zh-CN" altLang="en-US" dirty="0" smtClean="0"/>
              <a:t>自动类型转换</a:t>
            </a:r>
          </a:p>
        </p:txBody>
      </p:sp>
      <p:sp>
        <p:nvSpPr>
          <p:cNvPr id="5" name="灯片编号占位符 4"/>
          <p:cNvSpPr>
            <a:spLocks noGrp="1"/>
          </p:cNvSpPr>
          <p:nvPr>
            <p:ph type="sldNum" sz="quarter" idx="10"/>
          </p:nvPr>
        </p:nvSpPr>
        <p:spPr/>
        <p:txBody>
          <a:bodyPr/>
          <a:lstStyle/>
          <a:p>
            <a:pPr>
              <a:defRPr/>
            </a:pPr>
            <a:fld id="{A6158E9A-4603-448E-A64D-47A6FE351C77}" type="slidenum">
              <a:rPr lang="zh-CN" altLang="en-US" smtClean="0"/>
              <a:pPr>
                <a:defRPr/>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5"/>
          <p:cNvSpPr>
            <a:spLocks noGrp="1"/>
          </p:cNvSpPr>
          <p:nvPr>
            <p:ph type="title"/>
          </p:nvPr>
        </p:nvSpPr>
        <p:spPr/>
        <p:txBody>
          <a:bodyPr/>
          <a:lstStyle/>
          <a:p>
            <a:r>
              <a:rPr lang="zh-CN" altLang="en-US" smtClean="0"/>
              <a:t>语义分析</a:t>
            </a:r>
            <a:r>
              <a:rPr lang="en-US" altLang="zh-CN" smtClean="0"/>
              <a:t>……</a:t>
            </a:r>
            <a:r>
              <a:rPr lang="zh-CN" altLang="en-US" smtClean="0"/>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8A20E374-8FB3-4936-8781-8A8C629EF1BC}" type="slidenum">
              <a:rPr lang="zh-CN" altLang="en-US" smtClean="0"/>
              <a:pPr>
                <a:defRPr/>
              </a:pPr>
              <a:t>22</a:t>
            </a:fld>
            <a:endParaRPr lang="en-US" altLang="zh-CN"/>
          </a:p>
        </p:txBody>
      </p:sp>
      <p:pic>
        <p:nvPicPr>
          <p:cNvPr id="31748" name="Picture 2"/>
          <p:cNvPicPr>
            <a:picLocks noChangeAspect="1" noChangeArrowheads="1"/>
          </p:cNvPicPr>
          <p:nvPr/>
        </p:nvPicPr>
        <p:blipFill>
          <a:blip r:embed="rId2"/>
          <a:srcRect/>
          <a:stretch>
            <a:fillRect/>
          </a:stretch>
        </p:blipFill>
        <p:spPr bwMode="auto">
          <a:xfrm>
            <a:off x="609600" y="2362200"/>
            <a:ext cx="2976563" cy="2438400"/>
          </a:xfrm>
          <a:prstGeom prst="rect">
            <a:avLst/>
          </a:prstGeom>
          <a:noFill/>
          <a:ln w="9525">
            <a:noFill/>
            <a:miter lim="800000"/>
            <a:headEnd/>
            <a:tailEnd/>
          </a:ln>
        </p:spPr>
      </p:pic>
      <p:pic>
        <p:nvPicPr>
          <p:cNvPr id="31749" name="Picture 2"/>
          <p:cNvPicPr>
            <a:picLocks noChangeAspect="1" noChangeArrowheads="1"/>
          </p:cNvPicPr>
          <p:nvPr/>
        </p:nvPicPr>
        <p:blipFill>
          <a:blip r:embed="rId3"/>
          <a:srcRect/>
          <a:stretch>
            <a:fillRect/>
          </a:stretch>
        </p:blipFill>
        <p:spPr bwMode="auto">
          <a:xfrm>
            <a:off x="4191000" y="1263650"/>
            <a:ext cx="4495800" cy="541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编译步骤</a:t>
            </a:r>
            <a:r>
              <a:rPr lang="en-US" altLang="zh-CN" smtClean="0"/>
              <a:t>……</a:t>
            </a:r>
            <a:r>
              <a:rPr lang="zh-CN" altLang="en-US" smtClean="0"/>
              <a:t>中间代码生成</a:t>
            </a:r>
          </a:p>
        </p:txBody>
      </p:sp>
      <p:sp>
        <p:nvSpPr>
          <p:cNvPr id="3" name="内容占位符 2"/>
          <p:cNvSpPr>
            <a:spLocks noGrp="1"/>
          </p:cNvSpPr>
          <p:nvPr>
            <p:ph idx="1"/>
          </p:nvPr>
        </p:nvSpPr>
        <p:spPr/>
        <p:txBody>
          <a:bodyPr/>
          <a:lstStyle/>
          <a:p>
            <a:pPr>
              <a:lnSpc>
                <a:spcPct val="150000"/>
              </a:lnSpc>
              <a:defRPr/>
            </a:pPr>
            <a:r>
              <a:rPr lang="zh-CN" altLang="en-US" dirty="0" smtClean="0"/>
              <a:t>中间语言</a:t>
            </a:r>
            <a:endParaRPr lang="en-US" altLang="zh-CN" dirty="0" smtClean="0"/>
          </a:p>
          <a:p>
            <a:pPr lvl="1">
              <a:lnSpc>
                <a:spcPct val="150000"/>
              </a:lnSpc>
              <a:defRPr/>
            </a:pPr>
            <a:r>
              <a:rPr lang="zh-CN" altLang="en-US" dirty="0" smtClean="0"/>
              <a:t>与</a:t>
            </a:r>
            <a:r>
              <a:rPr lang="zh-CN" altLang="en-US" dirty="0" smtClean="0"/>
              <a:t>源语言和机器无关</a:t>
            </a:r>
            <a:endParaRPr lang="en-US" altLang="zh-CN" dirty="0" smtClean="0"/>
          </a:p>
          <a:p>
            <a:pPr lvl="1">
              <a:lnSpc>
                <a:spcPct val="150000"/>
              </a:lnSpc>
              <a:defRPr/>
            </a:pPr>
            <a:r>
              <a:rPr lang="zh-CN" altLang="en-US" dirty="0" smtClean="0"/>
              <a:t>特点：易于生成，易于优化，易于翻译为目标机器上的语言</a:t>
            </a:r>
            <a:endParaRPr lang="en-US" altLang="zh-CN" dirty="0" smtClean="0"/>
          </a:p>
          <a:p>
            <a:pPr lvl="1">
              <a:lnSpc>
                <a:spcPct val="150000"/>
              </a:lnSpc>
              <a:defRPr/>
            </a:pPr>
            <a:r>
              <a:rPr lang="zh-CN" altLang="en-US" dirty="0" smtClean="0"/>
              <a:t>区分编译器的前端和后端</a:t>
            </a:r>
            <a:endParaRPr lang="en-US" altLang="zh-CN" dirty="0" smtClean="0"/>
          </a:p>
          <a:p>
            <a:pPr>
              <a:lnSpc>
                <a:spcPct val="150000"/>
              </a:lnSpc>
              <a:defRPr/>
            </a:pPr>
            <a:r>
              <a:rPr lang="zh-CN" altLang="en-US" dirty="0" smtClean="0"/>
              <a:t>三地址代码（</a:t>
            </a:r>
            <a:r>
              <a:rPr lang="en-US" altLang="zh-CN" i="1" dirty="0" smtClean="0"/>
              <a:t>three-address code</a:t>
            </a:r>
            <a:r>
              <a:rPr lang="zh-CN" altLang="en-US" dirty="0" smtClean="0"/>
              <a:t>）</a:t>
            </a:r>
            <a:endParaRPr lang="en-US" altLang="zh-CN" dirty="0" smtClean="0"/>
          </a:p>
          <a:p>
            <a:pPr lvl="1">
              <a:lnSpc>
                <a:spcPct val="150000"/>
              </a:lnSpc>
              <a:defRPr/>
            </a:pPr>
            <a:r>
              <a:rPr lang="en-US" altLang="zh-CN" dirty="0" smtClean="0">
                <a:solidFill>
                  <a:schemeClr val="tx2">
                    <a:lumMod val="60000"/>
                    <a:lumOff val="40000"/>
                  </a:schemeClr>
                </a:solidFill>
              </a:rPr>
              <a:t>x = y op z</a:t>
            </a:r>
          </a:p>
          <a:p>
            <a:pPr lvl="1">
              <a:lnSpc>
                <a:spcPct val="150000"/>
              </a:lnSpc>
              <a:defRPr/>
            </a:pPr>
            <a:r>
              <a:rPr lang="zh-CN" altLang="en-US" dirty="0" smtClean="0"/>
              <a:t>每条指令有三个分量，每个分量像一个</a:t>
            </a:r>
            <a:r>
              <a:rPr lang="zh-CN" altLang="en-US" dirty="0" smtClean="0"/>
              <a:t>寄存器（地址</a:t>
            </a:r>
            <a:r>
              <a:rPr lang="zh-CN" altLang="en-US" dirty="0"/>
              <a:t>）</a:t>
            </a:r>
            <a:endParaRPr lang="zh-CN" altLang="en-US" dirty="0"/>
          </a:p>
        </p:txBody>
      </p:sp>
      <p:sp>
        <p:nvSpPr>
          <p:cNvPr id="5" name="灯片编号占位符 4"/>
          <p:cNvSpPr>
            <a:spLocks noGrp="1"/>
          </p:cNvSpPr>
          <p:nvPr>
            <p:ph type="sldNum" sz="quarter" idx="10"/>
          </p:nvPr>
        </p:nvSpPr>
        <p:spPr/>
        <p:txBody>
          <a:bodyPr/>
          <a:lstStyle/>
          <a:p>
            <a:pPr>
              <a:defRPr/>
            </a:pPr>
            <a:fld id="{5DCF9E47-562F-4772-98C0-FAE3B774F1B2}" type="slidenum">
              <a:rPr lang="zh-CN" altLang="en-US" smtClean="0"/>
              <a:pPr>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5"/>
          <p:cNvSpPr>
            <a:spLocks noGrp="1"/>
          </p:cNvSpPr>
          <p:nvPr>
            <p:ph type="title"/>
          </p:nvPr>
        </p:nvSpPr>
        <p:spPr/>
        <p:txBody>
          <a:bodyPr/>
          <a:lstStyle/>
          <a:p>
            <a:r>
              <a:rPr lang="zh-CN" altLang="en-US" smtClean="0"/>
              <a:t>中间代码生成</a:t>
            </a:r>
            <a:r>
              <a:rPr lang="en-US" altLang="zh-CN" smtClean="0"/>
              <a:t>……</a:t>
            </a:r>
            <a:r>
              <a:rPr lang="zh-CN" altLang="en-US" smtClean="0"/>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9E5CEAFC-3729-4F90-930F-84A595E5D49A}" type="slidenum">
              <a:rPr lang="zh-CN" altLang="en-US" smtClean="0"/>
              <a:pPr>
                <a:defRPr/>
              </a:pPr>
              <a:t>24</a:t>
            </a:fld>
            <a:endParaRPr lang="en-US" altLang="zh-CN"/>
          </a:p>
        </p:txBody>
      </p:sp>
      <p:pic>
        <p:nvPicPr>
          <p:cNvPr id="33796"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33797" name="Picture 2"/>
          <p:cNvPicPr>
            <a:picLocks noChangeAspect="1" noChangeArrowheads="1"/>
          </p:cNvPicPr>
          <p:nvPr/>
        </p:nvPicPr>
        <p:blipFill>
          <a:blip r:embed="rId3"/>
          <a:srcRect/>
          <a:stretch>
            <a:fillRect/>
          </a:stretch>
        </p:blipFill>
        <p:spPr bwMode="auto">
          <a:xfrm>
            <a:off x="4114800" y="1166813"/>
            <a:ext cx="4419600" cy="5443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编译步骤</a:t>
            </a:r>
            <a:r>
              <a:rPr lang="en-US" altLang="zh-CN" smtClean="0"/>
              <a:t>……</a:t>
            </a:r>
            <a:r>
              <a:rPr lang="zh-CN" altLang="en-US" smtClean="0"/>
              <a:t>代码优化</a:t>
            </a:r>
          </a:p>
        </p:txBody>
      </p:sp>
      <p:sp>
        <p:nvSpPr>
          <p:cNvPr id="34819" name="内容占位符 2"/>
          <p:cNvSpPr>
            <a:spLocks noGrp="1"/>
          </p:cNvSpPr>
          <p:nvPr>
            <p:ph idx="1"/>
          </p:nvPr>
        </p:nvSpPr>
        <p:spPr/>
        <p:txBody>
          <a:bodyPr/>
          <a:lstStyle/>
          <a:p>
            <a:pPr>
              <a:lnSpc>
                <a:spcPct val="150000"/>
              </a:lnSpc>
              <a:defRPr/>
            </a:pPr>
            <a:r>
              <a:rPr lang="zh-CN" altLang="en-US" dirty="0" smtClean="0"/>
              <a:t>机器无关的代码优化</a:t>
            </a:r>
            <a:endParaRPr lang="en-US" altLang="zh-CN" dirty="0" smtClean="0"/>
          </a:p>
          <a:p>
            <a:pPr lvl="1">
              <a:lnSpc>
                <a:spcPct val="150000"/>
              </a:lnSpc>
              <a:defRPr/>
            </a:pPr>
            <a:r>
              <a:rPr lang="zh-CN" altLang="en-US" dirty="0" smtClean="0"/>
              <a:t>试图改进中间代码，以便生成更好的目标代码</a:t>
            </a:r>
            <a:endParaRPr lang="en-US" altLang="zh-CN" dirty="0" smtClean="0"/>
          </a:p>
          <a:p>
            <a:pPr lvl="2">
              <a:lnSpc>
                <a:spcPct val="150000"/>
              </a:lnSpc>
              <a:defRPr/>
            </a:pPr>
            <a:r>
              <a:rPr lang="zh-CN" altLang="en-US" dirty="0" smtClean="0"/>
              <a:t>更好：更快，更短，空间占用更少，能耗更低</a:t>
            </a:r>
            <a:endParaRPr lang="en-US" altLang="zh-CN" dirty="0" smtClean="0"/>
          </a:p>
          <a:p>
            <a:pPr>
              <a:lnSpc>
                <a:spcPct val="150000"/>
              </a:lnSpc>
              <a:defRPr/>
            </a:pPr>
            <a:r>
              <a:rPr lang="zh-CN" altLang="en-US" dirty="0" smtClean="0"/>
              <a:t>机器相关的优化</a:t>
            </a:r>
            <a:endParaRPr lang="en-US" altLang="zh-CN" dirty="0" smtClean="0"/>
          </a:p>
        </p:txBody>
      </p:sp>
      <p:sp>
        <p:nvSpPr>
          <p:cNvPr id="5" name="灯片编号占位符 4"/>
          <p:cNvSpPr>
            <a:spLocks noGrp="1"/>
          </p:cNvSpPr>
          <p:nvPr>
            <p:ph type="sldNum" sz="quarter" idx="10"/>
          </p:nvPr>
        </p:nvSpPr>
        <p:spPr/>
        <p:txBody>
          <a:bodyPr/>
          <a:lstStyle/>
          <a:p>
            <a:pPr>
              <a:defRPr/>
            </a:pPr>
            <a:fld id="{7C194CAA-3F68-4FED-87BB-0F0BF0A7780F}" type="slidenum">
              <a:rPr lang="zh-CN" altLang="en-US" smtClean="0"/>
              <a:pPr>
                <a:defRPr/>
              </a:pPr>
              <a:t>25</a:t>
            </a:fld>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5"/>
          <p:cNvSpPr>
            <a:spLocks noGrp="1"/>
          </p:cNvSpPr>
          <p:nvPr>
            <p:ph type="title"/>
          </p:nvPr>
        </p:nvSpPr>
        <p:spPr/>
        <p:txBody>
          <a:bodyPr/>
          <a:lstStyle/>
          <a:p>
            <a:r>
              <a:rPr lang="zh-CN" altLang="en-US" smtClean="0"/>
              <a:t>代码优化</a:t>
            </a:r>
            <a:r>
              <a:rPr lang="en-US" altLang="zh-CN" smtClean="0"/>
              <a:t>……</a:t>
            </a:r>
            <a:r>
              <a:rPr lang="zh-CN" altLang="en-US" smtClean="0"/>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2FA9684D-49F2-425E-B2DD-D3BCAB5C7B3C}" type="slidenum">
              <a:rPr lang="zh-CN" altLang="en-US" smtClean="0"/>
              <a:pPr>
                <a:defRPr/>
              </a:pPr>
              <a:t>26</a:t>
            </a:fld>
            <a:endParaRPr lang="en-US" altLang="zh-CN"/>
          </a:p>
        </p:txBody>
      </p:sp>
      <p:pic>
        <p:nvPicPr>
          <p:cNvPr id="35844"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35845" name="Picture 2"/>
          <p:cNvPicPr>
            <a:picLocks noChangeAspect="1" noChangeArrowheads="1"/>
          </p:cNvPicPr>
          <p:nvPr/>
        </p:nvPicPr>
        <p:blipFill>
          <a:blip r:embed="rId3"/>
          <a:srcRect/>
          <a:stretch>
            <a:fillRect/>
          </a:stretch>
        </p:blipFill>
        <p:spPr bwMode="auto">
          <a:xfrm>
            <a:off x="4038600" y="1371600"/>
            <a:ext cx="4648200" cy="5240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编译步骤</a:t>
            </a:r>
            <a:r>
              <a:rPr lang="en-US" altLang="zh-CN" smtClean="0"/>
              <a:t>……</a:t>
            </a:r>
            <a:r>
              <a:rPr lang="zh-CN" altLang="en-US" smtClean="0"/>
              <a:t>代码生成</a:t>
            </a:r>
          </a:p>
        </p:txBody>
      </p:sp>
      <p:sp>
        <p:nvSpPr>
          <p:cNvPr id="36867" name="内容占位符 2"/>
          <p:cNvSpPr>
            <a:spLocks noGrp="1"/>
          </p:cNvSpPr>
          <p:nvPr>
            <p:ph idx="1"/>
          </p:nvPr>
        </p:nvSpPr>
        <p:spPr/>
        <p:txBody>
          <a:bodyPr/>
          <a:lstStyle/>
          <a:p>
            <a:pPr>
              <a:lnSpc>
                <a:spcPct val="150000"/>
              </a:lnSpc>
              <a:defRPr/>
            </a:pPr>
            <a:r>
              <a:rPr lang="zh-CN" altLang="en-US" dirty="0" smtClean="0"/>
              <a:t>代码生成器</a:t>
            </a:r>
            <a:endParaRPr lang="en-US" altLang="zh-CN" dirty="0" smtClean="0"/>
          </a:p>
          <a:p>
            <a:pPr lvl="1">
              <a:lnSpc>
                <a:spcPct val="150000"/>
              </a:lnSpc>
              <a:defRPr/>
            </a:pPr>
            <a:r>
              <a:rPr lang="zh-CN" altLang="en-US" dirty="0" smtClean="0"/>
              <a:t>任务：以源程序的中间表示形式作为输入，并把它映射到目标语言</a:t>
            </a:r>
            <a:endParaRPr lang="en-US" altLang="zh-CN" dirty="0" smtClean="0"/>
          </a:p>
          <a:p>
            <a:pPr lvl="2">
              <a:lnSpc>
                <a:spcPct val="150000"/>
              </a:lnSpc>
              <a:defRPr/>
            </a:pPr>
            <a:r>
              <a:rPr lang="zh-CN" altLang="en-US" dirty="0" smtClean="0"/>
              <a:t>如果目标语言是机器代码，就必须为程序使用的每个变量选择寄存器或内存位置</a:t>
            </a:r>
            <a:endParaRPr lang="en-US" altLang="zh-CN" dirty="0" smtClean="0"/>
          </a:p>
          <a:p>
            <a:pPr lvl="1">
              <a:lnSpc>
                <a:spcPct val="150000"/>
              </a:lnSpc>
              <a:defRPr/>
            </a:pPr>
            <a:r>
              <a:rPr lang="zh-CN" altLang="en-US" dirty="0" smtClean="0"/>
              <a:t>代码生成的一个重要方面是</a:t>
            </a:r>
            <a:r>
              <a:rPr lang="zh-CN" altLang="en-US" dirty="0" smtClean="0">
                <a:solidFill>
                  <a:srgbClr val="FF0000"/>
                </a:solidFill>
              </a:rPr>
              <a:t>合理分配寄存器以存放变量的值</a:t>
            </a:r>
            <a:endParaRPr lang="en-US" altLang="zh-CN" dirty="0" smtClean="0">
              <a:solidFill>
                <a:srgbClr val="FF0000"/>
              </a:solidFill>
            </a:endParaRPr>
          </a:p>
          <a:p>
            <a:pPr lvl="1">
              <a:lnSpc>
                <a:spcPct val="150000"/>
              </a:lnSpc>
              <a:defRPr/>
            </a:pPr>
            <a:r>
              <a:rPr lang="zh-CN" altLang="en-US" dirty="0" smtClean="0"/>
              <a:t>编译器在中间代码生成或目标代码生成阶段做出有关存储分配的决定</a:t>
            </a:r>
          </a:p>
        </p:txBody>
      </p:sp>
      <p:sp>
        <p:nvSpPr>
          <p:cNvPr id="5" name="灯片编号占位符 4"/>
          <p:cNvSpPr>
            <a:spLocks noGrp="1"/>
          </p:cNvSpPr>
          <p:nvPr>
            <p:ph type="sldNum" sz="quarter" idx="10"/>
          </p:nvPr>
        </p:nvSpPr>
        <p:spPr/>
        <p:txBody>
          <a:bodyPr/>
          <a:lstStyle/>
          <a:p>
            <a:pPr>
              <a:defRPr/>
            </a:pPr>
            <a:fld id="{42CEA25B-D92D-4686-B295-633DE9494CFF}" type="slidenum">
              <a:rPr lang="zh-CN" altLang="en-US" smtClean="0"/>
              <a:pPr>
                <a:defRPr/>
              </a:pPr>
              <a:t>27</a:t>
            </a:fld>
            <a:endParaRPr lang="en-US"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代码生成</a:t>
            </a:r>
            <a:r>
              <a:rPr lang="en-US" altLang="zh-CN" smtClean="0"/>
              <a:t>……</a:t>
            </a:r>
            <a:r>
              <a:rPr lang="zh-CN" altLang="en-US" smtClean="0"/>
              <a:t>例</a:t>
            </a:r>
          </a:p>
        </p:txBody>
      </p:sp>
      <p:pic>
        <p:nvPicPr>
          <p:cNvPr id="37891"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37892" name="Picture 2"/>
          <p:cNvPicPr>
            <a:picLocks noChangeAspect="1" noChangeArrowheads="1"/>
          </p:cNvPicPr>
          <p:nvPr/>
        </p:nvPicPr>
        <p:blipFill>
          <a:blip r:embed="rId3"/>
          <a:srcRect/>
          <a:stretch>
            <a:fillRect/>
          </a:stretch>
        </p:blipFill>
        <p:spPr bwMode="auto">
          <a:xfrm>
            <a:off x="3886200" y="1524000"/>
            <a:ext cx="476885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
          <p:cNvSpPr>
            <a:spLocks noGrp="1"/>
          </p:cNvSpPr>
          <p:nvPr>
            <p:ph type="title"/>
          </p:nvPr>
        </p:nvSpPr>
        <p:spPr/>
        <p:txBody>
          <a:bodyPr/>
          <a:lstStyle/>
          <a:p>
            <a:r>
              <a:rPr lang="zh-CN" altLang="en-US" smtClean="0"/>
              <a:t>符号表管理</a:t>
            </a:r>
          </a:p>
        </p:txBody>
      </p:sp>
      <p:sp>
        <p:nvSpPr>
          <p:cNvPr id="38915" name="内容占位符 4"/>
          <p:cNvSpPr>
            <a:spLocks noGrp="1"/>
          </p:cNvSpPr>
          <p:nvPr>
            <p:ph idx="1"/>
          </p:nvPr>
        </p:nvSpPr>
        <p:spPr/>
        <p:txBody>
          <a:bodyPr/>
          <a:lstStyle/>
          <a:p>
            <a:pPr>
              <a:lnSpc>
                <a:spcPct val="150000"/>
              </a:lnSpc>
              <a:defRPr/>
            </a:pPr>
            <a:r>
              <a:rPr lang="zh-CN" altLang="en-US" dirty="0" smtClean="0"/>
              <a:t>符号表（</a:t>
            </a:r>
            <a:r>
              <a:rPr lang="en-US" altLang="zh-CN" i="1" dirty="0" smtClean="0"/>
              <a:t>symbol table</a:t>
            </a:r>
            <a:r>
              <a:rPr lang="zh-CN" altLang="en-US" dirty="0" smtClean="0"/>
              <a:t>）的</a:t>
            </a:r>
            <a:r>
              <a:rPr lang="zh-CN" altLang="en-US" dirty="0" smtClean="0"/>
              <a:t>作用</a:t>
            </a:r>
            <a:endParaRPr lang="en-US" altLang="zh-CN" dirty="0" smtClean="0"/>
          </a:p>
          <a:p>
            <a:pPr lvl="1">
              <a:lnSpc>
                <a:spcPct val="150000"/>
              </a:lnSpc>
              <a:defRPr/>
            </a:pPr>
            <a:r>
              <a:rPr lang="zh-CN" altLang="en-US" dirty="0"/>
              <a:t>符号表是编译器中的重要数据结构</a:t>
            </a:r>
            <a:endParaRPr lang="en-US" altLang="zh-CN" dirty="0"/>
          </a:p>
          <a:p>
            <a:pPr lvl="2">
              <a:lnSpc>
                <a:spcPct val="150000"/>
              </a:lnSpc>
              <a:defRPr/>
            </a:pPr>
            <a:r>
              <a:rPr lang="zh-CN" altLang="en-US" dirty="0"/>
              <a:t>变量名记录：为每个变量名创建一个记录条目，记录的字段就是名字的各个属性</a:t>
            </a:r>
            <a:endParaRPr lang="en-US" altLang="zh-CN" dirty="0"/>
          </a:p>
          <a:p>
            <a:pPr lvl="2">
              <a:lnSpc>
                <a:spcPct val="150000"/>
              </a:lnSpc>
              <a:defRPr/>
            </a:pPr>
            <a:r>
              <a:rPr lang="zh-CN" altLang="en-US" dirty="0"/>
              <a:t>过程名</a:t>
            </a:r>
            <a:r>
              <a:rPr lang="zh-CN" altLang="en-US" dirty="0" smtClean="0"/>
              <a:t>记录</a:t>
            </a:r>
            <a:endParaRPr lang="en-US" altLang="zh-CN" dirty="0" smtClean="0"/>
          </a:p>
          <a:p>
            <a:pPr lvl="1">
              <a:lnSpc>
                <a:spcPct val="150000"/>
              </a:lnSpc>
              <a:defRPr/>
            </a:pPr>
            <a:r>
              <a:rPr lang="zh-CN" altLang="en-US" dirty="0" smtClean="0"/>
              <a:t>存储</a:t>
            </a:r>
            <a:r>
              <a:rPr lang="zh-CN" altLang="en-US" dirty="0" smtClean="0"/>
              <a:t>每个名字的各种属性有关的信息</a:t>
            </a:r>
            <a:endParaRPr lang="en-US" altLang="zh-CN" dirty="0" smtClean="0"/>
          </a:p>
          <a:p>
            <a:pPr lvl="2">
              <a:lnSpc>
                <a:spcPct val="150000"/>
              </a:lnSpc>
              <a:defRPr/>
            </a:pPr>
            <a:r>
              <a:rPr lang="zh-CN" altLang="en-US" dirty="0" smtClean="0"/>
              <a:t>变量的存储分配、类型、作用域</a:t>
            </a:r>
            <a:endParaRPr lang="en-US" altLang="zh-CN" dirty="0" smtClean="0"/>
          </a:p>
          <a:p>
            <a:pPr lvl="2">
              <a:lnSpc>
                <a:spcPct val="150000"/>
              </a:lnSpc>
              <a:defRPr/>
            </a:pPr>
            <a:r>
              <a:rPr lang="zh-CN" altLang="en-US" dirty="0" smtClean="0"/>
              <a:t>过程的参数个数和类型，参数的传递方法、返回类型</a:t>
            </a:r>
            <a:r>
              <a:rPr lang="zh-CN" altLang="en-US" dirty="0" smtClean="0"/>
              <a:t>等</a:t>
            </a:r>
            <a:endParaRPr lang="en-US" altLang="zh-CN"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副标题 6"/>
          <p:cNvSpPr>
            <a:spLocks noGrp="1"/>
          </p:cNvSpPr>
          <p:nvPr>
            <p:ph type="subTitle" idx="1"/>
          </p:nvPr>
        </p:nvSpPr>
        <p:spPr/>
        <p:txBody>
          <a:bodyPr/>
          <a:lstStyle/>
          <a:p>
            <a:endParaRPr lang="zh-CN" altLang="en-US" smtClean="0"/>
          </a:p>
        </p:txBody>
      </p:sp>
      <p:sp>
        <p:nvSpPr>
          <p:cNvPr id="8195" name="标题 5"/>
          <p:cNvSpPr>
            <a:spLocks noGrp="1"/>
          </p:cNvSpPr>
          <p:nvPr>
            <p:ph type="ctrTitle"/>
          </p:nvPr>
        </p:nvSpPr>
        <p:spPr/>
        <p:txBody>
          <a:bodyPr/>
          <a:lstStyle/>
          <a:p>
            <a:r>
              <a:rPr lang="zh-CN" altLang="en-US" smtClean="0"/>
              <a:t>语言处理器</a:t>
            </a:r>
          </a:p>
        </p:txBody>
      </p:sp>
      <p:sp>
        <p:nvSpPr>
          <p:cNvPr id="8196"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99296B9B-ABD1-43D5-8BCE-57079780C787}" type="datetime1">
              <a:rPr lang="zh-CN" altLang="en-US" smtClean="0"/>
              <a:pPr/>
              <a:t>2021/9/1</a:t>
            </a:fld>
            <a:endParaRPr lang="en-US" altLang="zh-CN" smtClean="0"/>
          </a:p>
        </p:txBody>
      </p:sp>
      <p:sp>
        <p:nvSpPr>
          <p:cNvPr id="8197" name="灯片编号占位符 4"/>
          <p:cNvSpPr>
            <a:spLocks noGrp="1"/>
          </p:cNvSpPr>
          <p:nvPr>
            <p:ph type="sldNum" sz="quarter" idx="12"/>
          </p:nvPr>
        </p:nvSpPr>
        <p:spPr>
          <a:noFill/>
        </p:spPr>
        <p:txBody>
          <a:bodyPr/>
          <a:lstStyle/>
          <a:p>
            <a:fld id="{C9BF309E-DD41-4F26-B274-272B60BD2FAA}" type="slidenum">
              <a:rPr lang="zh-CN" altLang="en-US" smtClean="0">
                <a:ea typeface="宋体" charset="-122"/>
              </a:rPr>
              <a:pPr/>
              <a:t>3</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eaLnBrk="1" hangingPunct="1">
              <a:defRPr/>
            </a:pPr>
            <a:r>
              <a:rPr lang="zh-CN" altLang="en-US" dirty="0" smtClean="0"/>
              <a:t>编译过程</a:t>
            </a:r>
            <a:r>
              <a:rPr lang="en-US" altLang="zh-CN" dirty="0" smtClean="0"/>
              <a:t>……</a:t>
            </a:r>
            <a:r>
              <a:rPr lang="zh-CN" altLang="en-US" dirty="0" smtClean="0"/>
              <a:t>例子</a:t>
            </a:r>
            <a:endParaRPr lang="zh-CN" altLang="en-US" dirty="0"/>
          </a:p>
        </p:txBody>
      </p:sp>
      <p:sp>
        <p:nvSpPr>
          <p:cNvPr id="5" name="内容占位符 4"/>
          <p:cNvSpPr>
            <a:spLocks noGrp="1"/>
          </p:cNvSpPr>
          <p:nvPr>
            <p:ph idx="1"/>
          </p:nvPr>
        </p:nvSpPr>
        <p:spPr>
          <a:xfrm>
            <a:off x="457200" y="1447800"/>
            <a:ext cx="8305800" cy="4800600"/>
          </a:xfrm>
        </p:spPr>
        <p:txBody>
          <a:bodyPr/>
          <a:lstStyle/>
          <a:p>
            <a:pPr eaLnBrk="1" hangingPunct="1">
              <a:defRPr/>
            </a:pPr>
            <a:r>
              <a:rPr lang="zh-CN" altLang="en-US" dirty="0" smtClean="0"/>
              <a:t>编译下面一个过程</a:t>
            </a:r>
            <a:r>
              <a:rPr lang="en-US" altLang="zh-CN" i="1" dirty="0" err="1" smtClean="0"/>
              <a:t>Foo</a:t>
            </a:r>
            <a:endParaRPr lang="en-US" altLang="zh-CN" dirty="0" smtClean="0"/>
          </a:p>
          <a:p>
            <a:pPr lvl="1" eaLnBrk="1" hangingPunct="1">
              <a:lnSpc>
                <a:spcPct val="100000"/>
              </a:lnSpc>
              <a:buFont typeface="Arial" charset="0"/>
              <a:buNone/>
              <a:defRPr/>
            </a:pPr>
            <a:r>
              <a:rPr lang="en-US" altLang="zh-CN" b="1" i="1" dirty="0" smtClean="0">
                <a:solidFill>
                  <a:schemeClr val="accent2">
                    <a:lumMod val="75000"/>
                  </a:schemeClr>
                </a:solidFill>
              </a:rPr>
              <a:t>PROCEDURE </a:t>
            </a:r>
            <a:r>
              <a:rPr lang="en-US" altLang="zh-CN" b="1" i="1" dirty="0" err="1" smtClean="0">
                <a:solidFill>
                  <a:schemeClr val="accent2">
                    <a:lumMod val="75000"/>
                  </a:schemeClr>
                </a:solidFill>
              </a:rPr>
              <a:t>Foo</a:t>
            </a:r>
            <a:r>
              <a:rPr lang="en-US" altLang="zh-CN" b="1" i="1" dirty="0" smtClean="0">
                <a:solidFill>
                  <a:schemeClr val="accent2">
                    <a:lumMod val="75000"/>
                  </a:schemeClr>
                </a:solidFill>
              </a:rPr>
              <a:t> ();</a:t>
            </a:r>
          </a:p>
          <a:p>
            <a:pPr lvl="1" eaLnBrk="1" hangingPunct="1">
              <a:lnSpc>
                <a:spcPct val="100000"/>
              </a:lnSpc>
              <a:buFont typeface="Arial" charset="0"/>
              <a:buNone/>
              <a:defRPr/>
            </a:pPr>
            <a:r>
              <a:rPr lang="en-US" altLang="zh-CN" b="1" i="1" dirty="0" smtClean="0">
                <a:solidFill>
                  <a:schemeClr val="accent2">
                    <a:lumMod val="75000"/>
                  </a:schemeClr>
                </a:solidFill>
              </a:rPr>
              <a:t>VAR </a:t>
            </a:r>
            <a:r>
              <a:rPr lang="en-US" altLang="zh-CN" b="1" i="1" dirty="0" err="1" smtClean="0">
                <a:solidFill>
                  <a:schemeClr val="accent2">
                    <a:lumMod val="75000"/>
                  </a:schemeClr>
                </a:solidFill>
              </a:rPr>
              <a:t>i</a:t>
            </a:r>
            <a:r>
              <a:rPr lang="en-US" altLang="zh-CN" b="1" i="1" dirty="0" smtClean="0">
                <a:solidFill>
                  <a:schemeClr val="accent2">
                    <a:lumMod val="75000"/>
                  </a:schemeClr>
                </a:solidFill>
              </a:rPr>
              <a:t> : INTEGER;</a:t>
            </a:r>
          </a:p>
          <a:p>
            <a:pPr lvl="1" eaLnBrk="1" hangingPunct="1">
              <a:lnSpc>
                <a:spcPct val="100000"/>
              </a:lnSpc>
              <a:buFont typeface="Arial" charset="0"/>
              <a:buNone/>
              <a:defRPr/>
            </a:pPr>
            <a:r>
              <a:rPr lang="en-US" altLang="zh-CN" b="1" i="1" dirty="0" smtClean="0">
                <a:solidFill>
                  <a:schemeClr val="accent2">
                    <a:lumMod val="75000"/>
                  </a:schemeClr>
                </a:solidFill>
              </a:rPr>
              <a:t>BEGIN</a:t>
            </a:r>
          </a:p>
          <a:p>
            <a:pPr lvl="1" eaLnBrk="1" hangingPunct="1">
              <a:lnSpc>
                <a:spcPct val="100000"/>
              </a:lnSpc>
              <a:buFont typeface="Arial" charset="0"/>
              <a:buNone/>
              <a:defRPr/>
            </a:pPr>
            <a:r>
              <a:rPr lang="en-US" altLang="zh-CN" b="1" i="1" dirty="0" err="1" smtClean="0">
                <a:solidFill>
                  <a:schemeClr val="accent2">
                    <a:lumMod val="75000"/>
                  </a:schemeClr>
                </a:solidFill>
              </a:rPr>
              <a:t>i</a:t>
            </a:r>
            <a:r>
              <a:rPr lang="en-US" altLang="zh-CN" b="1" i="1" dirty="0" smtClean="0">
                <a:solidFill>
                  <a:schemeClr val="accent2">
                    <a:lumMod val="75000"/>
                  </a:schemeClr>
                </a:solidFill>
              </a:rPr>
              <a:t> := 1;</a:t>
            </a:r>
          </a:p>
          <a:p>
            <a:pPr lvl="1" eaLnBrk="1" hangingPunct="1">
              <a:lnSpc>
                <a:spcPct val="100000"/>
              </a:lnSpc>
              <a:buFont typeface="Arial" charset="0"/>
              <a:buNone/>
              <a:defRPr/>
            </a:pPr>
            <a:r>
              <a:rPr lang="en-US" altLang="zh-CN" b="1" i="1" dirty="0" smtClean="0">
                <a:solidFill>
                  <a:schemeClr val="accent2">
                    <a:lumMod val="75000"/>
                  </a:schemeClr>
                </a:solidFill>
              </a:rPr>
              <a:t>WHILE </a:t>
            </a:r>
            <a:r>
              <a:rPr lang="en-US" altLang="zh-CN" b="1" i="1" dirty="0" err="1" smtClean="0">
                <a:solidFill>
                  <a:schemeClr val="accent2">
                    <a:lumMod val="75000"/>
                  </a:schemeClr>
                </a:solidFill>
              </a:rPr>
              <a:t>i</a:t>
            </a:r>
            <a:r>
              <a:rPr lang="en-US" altLang="zh-CN" b="1" i="1" dirty="0" smtClean="0">
                <a:solidFill>
                  <a:schemeClr val="accent2">
                    <a:lumMod val="75000"/>
                  </a:schemeClr>
                </a:solidFill>
              </a:rPr>
              <a:t> &lt; 20 DO</a:t>
            </a:r>
          </a:p>
          <a:p>
            <a:pPr lvl="1" eaLnBrk="1" hangingPunct="1">
              <a:lnSpc>
                <a:spcPct val="100000"/>
              </a:lnSpc>
              <a:buFont typeface="Arial" charset="0"/>
              <a:buNone/>
              <a:defRPr/>
            </a:pPr>
            <a:r>
              <a:rPr lang="en-US" altLang="zh-CN" b="1" i="1" dirty="0" smtClean="0">
                <a:solidFill>
                  <a:schemeClr val="accent2">
                    <a:lumMod val="75000"/>
                  </a:schemeClr>
                </a:solidFill>
              </a:rPr>
              <a:t>PRINT </a:t>
            </a:r>
            <a:r>
              <a:rPr lang="en-US" altLang="zh-CN" b="1" i="1" dirty="0" err="1" smtClean="0">
                <a:solidFill>
                  <a:schemeClr val="accent2">
                    <a:lumMod val="75000"/>
                  </a:schemeClr>
                </a:solidFill>
              </a:rPr>
              <a:t>i</a:t>
            </a:r>
            <a:r>
              <a:rPr lang="en-US" altLang="zh-CN" b="1" i="1" dirty="0" smtClean="0">
                <a:solidFill>
                  <a:schemeClr val="accent2">
                    <a:lumMod val="75000"/>
                  </a:schemeClr>
                </a:solidFill>
              </a:rPr>
              <a:t> * 2;</a:t>
            </a:r>
          </a:p>
          <a:p>
            <a:pPr lvl="1" eaLnBrk="1" hangingPunct="1">
              <a:lnSpc>
                <a:spcPct val="100000"/>
              </a:lnSpc>
              <a:buFont typeface="Arial" charset="0"/>
              <a:buNone/>
              <a:defRPr/>
            </a:pPr>
            <a:r>
              <a:rPr lang="en-US" altLang="zh-CN" b="1" i="1" dirty="0" err="1" smtClean="0">
                <a:solidFill>
                  <a:schemeClr val="accent2">
                    <a:lumMod val="75000"/>
                  </a:schemeClr>
                </a:solidFill>
              </a:rPr>
              <a:t>i</a:t>
            </a:r>
            <a:r>
              <a:rPr lang="en-US" altLang="zh-CN" b="1" i="1" dirty="0" smtClean="0">
                <a:solidFill>
                  <a:schemeClr val="accent2">
                    <a:lumMod val="75000"/>
                  </a:schemeClr>
                </a:solidFill>
              </a:rPr>
              <a:t> := </a:t>
            </a:r>
            <a:r>
              <a:rPr lang="en-US" altLang="zh-CN" b="1" i="1" dirty="0" err="1" smtClean="0">
                <a:solidFill>
                  <a:schemeClr val="accent2">
                    <a:lumMod val="75000"/>
                  </a:schemeClr>
                </a:solidFill>
              </a:rPr>
              <a:t>i</a:t>
            </a:r>
            <a:r>
              <a:rPr lang="en-US" altLang="zh-CN" b="1" i="1" dirty="0" smtClean="0">
                <a:solidFill>
                  <a:schemeClr val="accent2">
                    <a:lumMod val="75000"/>
                  </a:schemeClr>
                </a:solidFill>
              </a:rPr>
              <a:t> * 2 + 1;</a:t>
            </a:r>
          </a:p>
          <a:p>
            <a:pPr lvl="1" eaLnBrk="1" hangingPunct="1">
              <a:lnSpc>
                <a:spcPct val="100000"/>
              </a:lnSpc>
              <a:buFont typeface="Arial" charset="0"/>
              <a:buNone/>
              <a:defRPr/>
            </a:pPr>
            <a:r>
              <a:rPr lang="en-US" altLang="zh-CN" b="1" i="1" dirty="0" smtClean="0">
                <a:solidFill>
                  <a:schemeClr val="accent2">
                    <a:lumMod val="75000"/>
                  </a:schemeClr>
                </a:solidFill>
              </a:rPr>
              <a:t>ENDDO;</a:t>
            </a:r>
          </a:p>
          <a:p>
            <a:pPr lvl="1" eaLnBrk="1" hangingPunct="1">
              <a:lnSpc>
                <a:spcPct val="100000"/>
              </a:lnSpc>
              <a:buFont typeface="Arial" charset="0"/>
              <a:buNone/>
              <a:defRPr/>
            </a:pPr>
            <a:r>
              <a:rPr lang="en-US" altLang="zh-CN" b="1" i="1" dirty="0" smtClean="0">
                <a:solidFill>
                  <a:schemeClr val="accent2">
                    <a:lumMod val="75000"/>
                  </a:schemeClr>
                </a:solidFill>
              </a:rPr>
              <a:t>END </a:t>
            </a:r>
            <a:r>
              <a:rPr lang="en-US" altLang="zh-CN" b="1" i="1" dirty="0" err="1" smtClean="0">
                <a:solidFill>
                  <a:schemeClr val="accent2">
                    <a:lumMod val="75000"/>
                  </a:schemeClr>
                </a:solidFill>
              </a:rPr>
              <a:t>Foo</a:t>
            </a:r>
            <a:r>
              <a:rPr lang="en-US" altLang="zh-CN" b="1" i="1" dirty="0" smtClean="0">
                <a:solidFill>
                  <a:schemeClr val="accent2">
                    <a:lumMod val="75000"/>
                  </a:schemeClr>
                </a:solidFill>
              </a:rPr>
              <a:t>;</a:t>
            </a:r>
          </a:p>
          <a:p>
            <a:pPr eaLnBrk="1" hangingPunct="1">
              <a:defRPr/>
            </a:pPr>
            <a:r>
              <a:rPr lang="zh-CN" altLang="en-US" dirty="0" smtClean="0"/>
              <a:t>编译步骤</a:t>
            </a:r>
            <a:endParaRPr lang="en-US" altLang="zh-CN" dirty="0" smtClean="0"/>
          </a:p>
          <a:p>
            <a:pPr lvl="1" eaLnBrk="1" hangingPunct="1">
              <a:buFont typeface="Arial" charset="0"/>
              <a:buNone/>
              <a:defRPr/>
            </a:pPr>
            <a:r>
              <a:rPr lang="zh-CN" altLang="en-US" dirty="0" smtClean="0"/>
              <a:t>词法分析</a:t>
            </a:r>
            <a:r>
              <a:rPr lang="en-US" altLang="zh-CN" dirty="0" smtClean="0"/>
              <a:t>-&gt; </a:t>
            </a:r>
            <a:r>
              <a:rPr lang="zh-CN" altLang="en-US" dirty="0" smtClean="0"/>
              <a:t>语法分析－</a:t>
            </a:r>
            <a:r>
              <a:rPr lang="en-US" altLang="zh-CN" dirty="0" smtClean="0"/>
              <a:t>&gt; </a:t>
            </a:r>
            <a:r>
              <a:rPr lang="zh-CN" altLang="en-US" dirty="0" smtClean="0"/>
              <a:t>语义分析－</a:t>
            </a:r>
            <a:r>
              <a:rPr lang="en-US" altLang="zh-CN" dirty="0" smtClean="0"/>
              <a:t>&gt; </a:t>
            </a:r>
            <a:r>
              <a:rPr lang="zh-CN" altLang="en-US" dirty="0" smtClean="0"/>
              <a:t>中间代码生成 </a:t>
            </a:r>
            <a:endParaRPr lang="en-US" altLang="zh-CN" dirty="0" smtClean="0"/>
          </a:p>
          <a:p>
            <a:pPr lvl="1" eaLnBrk="1" hangingPunct="1">
              <a:buFont typeface="Arial" charset="0"/>
              <a:buNone/>
              <a:defRPr/>
            </a:pPr>
            <a:r>
              <a:rPr lang="en-US" altLang="zh-CN" dirty="0" smtClean="0"/>
              <a:t>-&gt; </a:t>
            </a:r>
            <a:r>
              <a:rPr lang="zh-CN" altLang="en-US" dirty="0" smtClean="0"/>
              <a:t>代码优化－</a:t>
            </a:r>
            <a:r>
              <a:rPr lang="en-US" altLang="zh-CN" dirty="0" smtClean="0"/>
              <a:t>&gt;</a:t>
            </a:r>
            <a:r>
              <a:rPr lang="zh-CN" altLang="en-US" dirty="0" smtClean="0"/>
              <a:t>代码生成</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词法分析</a:t>
            </a:r>
            <a:endParaRPr lang="zh-CN" altLang="en-US" dirty="0"/>
          </a:p>
        </p:txBody>
      </p:sp>
      <p:sp>
        <p:nvSpPr>
          <p:cNvPr id="40963" name="内容占位符 2"/>
          <p:cNvSpPr>
            <a:spLocks noGrp="1"/>
          </p:cNvSpPr>
          <p:nvPr>
            <p:ph idx="1"/>
          </p:nvPr>
        </p:nvSpPr>
        <p:spPr>
          <a:xfrm>
            <a:off x="457200" y="1447800"/>
            <a:ext cx="8229600" cy="838200"/>
          </a:xfrm>
        </p:spPr>
        <p:txBody>
          <a:bodyPr/>
          <a:lstStyle/>
          <a:p>
            <a:pPr eaLnBrk="1" hangingPunct="1"/>
            <a:r>
              <a:rPr lang="zh-CN" altLang="en-US" smtClean="0">
                <a:latin typeface="宋体" charset="-122"/>
                <a:ea typeface="宋体" charset="-122"/>
              </a:rPr>
              <a:t>将源代码分解为词法单元（单词符号）流</a:t>
            </a:r>
          </a:p>
        </p:txBody>
      </p:sp>
      <p:pic>
        <p:nvPicPr>
          <p:cNvPr id="40964" name="Picture 2"/>
          <p:cNvPicPr>
            <a:picLocks noChangeAspect="1" noChangeArrowheads="1"/>
          </p:cNvPicPr>
          <p:nvPr/>
        </p:nvPicPr>
        <p:blipFill>
          <a:blip r:embed="rId2"/>
          <a:srcRect/>
          <a:stretch>
            <a:fillRect/>
          </a:stretch>
        </p:blipFill>
        <p:spPr bwMode="auto">
          <a:xfrm>
            <a:off x="357188" y="2500313"/>
            <a:ext cx="8550275" cy="357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语法分析</a:t>
            </a:r>
            <a:endParaRPr lang="zh-CN" altLang="en-US" dirty="0"/>
          </a:p>
        </p:txBody>
      </p:sp>
      <p:pic>
        <p:nvPicPr>
          <p:cNvPr id="41987" name="Picture 2"/>
          <p:cNvPicPr>
            <a:picLocks noChangeAspect="1" noChangeArrowheads="1"/>
          </p:cNvPicPr>
          <p:nvPr/>
        </p:nvPicPr>
        <p:blipFill>
          <a:blip r:embed="rId2"/>
          <a:srcRect/>
          <a:stretch>
            <a:fillRect/>
          </a:stretch>
        </p:blipFill>
        <p:spPr bwMode="auto">
          <a:xfrm>
            <a:off x="428625" y="1785938"/>
            <a:ext cx="8269288" cy="3890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语义分析</a:t>
            </a:r>
            <a:endParaRPr lang="zh-CN" altLang="en-US" dirty="0"/>
          </a:p>
        </p:txBody>
      </p:sp>
      <p:pic>
        <p:nvPicPr>
          <p:cNvPr id="44035" name="Picture 2"/>
          <p:cNvPicPr>
            <a:picLocks noChangeAspect="1" noChangeArrowheads="1"/>
          </p:cNvPicPr>
          <p:nvPr/>
        </p:nvPicPr>
        <p:blipFill>
          <a:blip r:embed="rId2"/>
          <a:srcRect/>
          <a:stretch>
            <a:fillRect/>
          </a:stretch>
        </p:blipFill>
        <p:spPr bwMode="auto">
          <a:xfrm>
            <a:off x="285750" y="1571625"/>
            <a:ext cx="8602663" cy="4048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中间代码生成</a:t>
            </a:r>
            <a:endParaRPr lang="zh-CN" altLang="en-US" dirty="0"/>
          </a:p>
        </p:txBody>
      </p:sp>
      <p:pic>
        <p:nvPicPr>
          <p:cNvPr id="46083" name="Picture 2"/>
          <p:cNvPicPr>
            <a:picLocks noChangeAspect="1" noChangeArrowheads="1"/>
          </p:cNvPicPr>
          <p:nvPr/>
        </p:nvPicPr>
        <p:blipFill>
          <a:blip r:embed="rId2"/>
          <a:srcRect/>
          <a:stretch>
            <a:fillRect/>
          </a:stretch>
        </p:blipFill>
        <p:spPr bwMode="auto">
          <a:xfrm>
            <a:off x="142875" y="1738313"/>
            <a:ext cx="8893175" cy="3833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中间代码生成</a:t>
            </a:r>
            <a:r>
              <a:rPr lang="en-US" altLang="zh-CN" dirty="0" smtClean="0"/>
              <a:t>……</a:t>
            </a:r>
            <a:endParaRPr lang="zh-CN" altLang="en-US" dirty="0"/>
          </a:p>
        </p:txBody>
      </p:sp>
      <p:pic>
        <p:nvPicPr>
          <p:cNvPr id="47107" name="Picture 2"/>
          <p:cNvPicPr>
            <a:picLocks noChangeAspect="1" noChangeArrowheads="1"/>
          </p:cNvPicPr>
          <p:nvPr/>
        </p:nvPicPr>
        <p:blipFill>
          <a:blip r:embed="rId2"/>
          <a:srcRect/>
          <a:stretch>
            <a:fillRect/>
          </a:stretch>
        </p:blipFill>
        <p:spPr bwMode="auto">
          <a:xfrm>
            <a:off x="285750" y="1571625"/>
            <a:ext cx="8582025"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代码优化</a:t>
            </a:r>
            <a:endParaRPr lang="zh-CN" altLang="en-US" dirty="0"/>
          </a:p>
        </p:txBody>
      </p:sp>
      <p:pic>
        <p:nvPicPr>
          <p:cNvPr id="48131" name="Picture 2"/>
          <p:cNvPicPr>
            <a:picLocks noChangeAspect="1" noChangeArrowheads="1"/>
          </p:cNvPicPr>
          <p:nvPr/>
        </p:nvPicPr>
        <p:blipFill>
          <a:blip r:embed="rId2"/>
          <a:srcRect/>
          <a:stretch>
            <a:fillRect/>
          </a:stretch>
        </p:blipFill>
        <p:spPr bwMode="auto">
          <a:xfrm>
            <a:off x="261938" y="1614488"/>
            <a:ext cx="86201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代码生成</a:t>
            </a:r>
            <a:endParaRPr lang="zh-CN" altLang="en-US" dirty="0"/>
          </a:p>
        </p:txBody>
      </p:sp>
      <p:pic>
        <p:nvPicPr>
          <p:cNvPr id="49155" name="Picture 2"/>
          <p:cNvPicPr>
            <a:picLocks noChangeAspect="1" noChangeArrowheads="1"/>
          </p:cNvPicPr>
          <p:nvPr/>
        </p:nvPicPr>
        <p:blipFill>
          <a:blip r:embed="rId2"/>
          <a:srcRect/>
          <a:stretch>
            <a:fillRect/>
          </a:stretch>
        </p:blipFill>
        <p:spPr bwMode="auto">
          <a:xfrm>
            <a:off x="333375" y="1581150"/>
            <a:ext cx="8477250" cy="456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组织编译过程</a:t>
            </a:r>
          </a:p>
        </p:txBody>
      </p:sp>
      <p:sp>
        <p:nvSpPr>
          <p:cNvPr id="50179" name="内容占位符 2"/>
          <p:cNvSpPr>
            <a:spLocks noGrp="1"/>
          </p:cNvSpPr>
          <p:nvPr>
            <p:ph idx="1"/>
          </p:nvPr>
        </p:nvSpPr>
        <p:spPr/>
        <p:txBody>
          <a:bodyPr/>
          <a:lstStyle/>
          <a:p>
            <a:pPr>
              <a:defRPr/>
            </a:pPr>
            <a:r>
              <a:rPr lang="zh-CN" altLang="en-US" dirty="0" smtClean="0"/>
              <a:t>趟（</a:t>
            </a:r>
            <a:r>
              <a:rPr lang="en-US" altLang="zh-CN" i="1" dirty="0" smtClean="0"/>
              <a:t>pass</a:t>
            </a:r>
            <a:r>
              <a:rPr lang="zh-CN" altLang="en-US" dirty="0" smtClean="0"/>
              <a:t>）</a:t>
            </a:r>
            <a:endParaRPr lang="en-US" altLang="zh-CN" dirty="0" smtClean="0"/>
          </a:p>
          <a:p>
            <a:pPr lvl="1">
              <a:defRPr/>
            </a:pPr>
            <a:r>
              <a:rPr lang="zh-CN" altLang="en-US" dirty="0" smtClean="0"/>
              <a:t>也译作“遍”</a:t>
            </a:r>
            <a:endParaRPr lang="en-US" altLang="zh-CN" dirty="0" smtClean="0"/>
          </a:p>
          <a:p>
            <a:pPr lvl="1">
              <a:defRPr/>
            </a:pPr>
            <a:r>
              <a:rPr lang="zh-CN" altLang="en-US" dirty="0" smtClean="0"/>
              <a:t>编译步骤是编译器的逻辑组织方式</a:t>
            </a:r>
            <a:endParaRPr lang="en-US" altLang="zh-CN" dirty="0" smtClean="0"/>
          </a:p>
          <a:p>
            <a:pPr lvl="1">
              <a:defRPr/>
            </a:pPr>
            <a:r>
              <a:rPr lang="zh-CN" altLang="en-US" dirty="0" smtClean="0"/>
              <a:t>在特定实现中，可以将多个步骤的活动组合成一趟，每趟读入一个输入文件并产生一个输出文件。</a:t>
            </a:r>
            <a:endParaRPr lang="en-US" altLang="zh-CN" dirty="0" smtClean="0"/>
          </a:p>
          <a:p>
            <a:pPr lvl="1">
              <a:defRPr/>
            </a:pPr>
            <a:r>
              <a:rPr lang="zh-CN" altLang="en-US" dirty="0" smtClean="0"/>
              <a:t>所谓</a:t>
            </a:r>
            <a:r>
              <a:rPr lang="zh-CN" altLang="en-US" dirty="0" smtClean="0">
                <a:solidFill>
                  <a:srgbClr val="FF0000"/>
                </a:solidFill>
              </a:rPr>
              <a:t>趟（遍）</a:t>
            </a:r>
            <a:r>
              <a:rPr lang="zh-CN" altLang="en-US" dirty="0" smtClean="0"/>
              <a:t>就是对源程序或源程序的中间结果从头到尾扫描一次，并作有关的加工处理，生成新的中间结果或目标程序</a:t>
            </a:r>
            <a:endParaRPr lang="en-US" altLang="zh-CN" dirty="0" smtClean="0"/>
          </a:p>
          <a:p>
            <a:pPr lvl="1">
              <a:defRPr/>
            </a:pPr>
            <a:r>
              <a:rPr lang="zh-CN" altLang="en-US" dirty="0" smtClean="0"/>
              <a:t>典型的组织方式</a:t>
            </a:r>
            <a:endParaRPr lang="en-US" altLang="zh-CN" dirty="0" smtClean="0"/>
          </a:p>
          <a:p>
            <a:pPr lvl="2">
              <a:defRPr/>
            </a:pPr>
            <a:r>
              <a:rPr lang="zh-CN" altLang="en-US" dirty="0" smtClean="0"/>
              <a:t>前端作为一趟，优化作为一个可选的趟，后端作为一趟</a:t>
            </a:r>
            <a:endParaRPr lang="en-US" altLang="zh-CN" dirty="0" smtClean="0"/>
          </a:p>
          <a:p>
            <a:pPr lvl="1">
              <a:defRPr/>
            </a:pPr>
            <a:endParaRPr lang="zh-CN" altLang="en-US" dirty="0" smtClean="0"/>
          </a:p>
        </p:txBody>
      </p:sp>
      <p:sp>
        <p:nvSpPr>
          <p:cNvPr id="5" name="灯片编号占位符 4"/>
          <p:cNvSpPr>
            <a:spLocks noGrp="1"/>
          </p:cNvSpPr>
          <p:nvPr>
            <p:ph type="sldNum" sz="quarter" idx="10"/>
          </p:nvPr>
        </p:nvSpPr>
        <p:spPr/>
        <p:txBody>
          <a:bodyPr/>
          <a:lstStyle/>
          <a:p>
            <a:pPr>
              <a:defRPr/>
            </a:pPr>
            <a:fld id="{9EAB5DFB-442E-4FDD-9C58-2A3621303E27}" type="slidenum">
              <a:rPr lang="zh-CN" altLang="en-US" smtClean="0"/>
              <a:pPr>
                <a:defRPr/>
              </a:pPr>
              <a:t>38</a:t>
            </a:fld>
            <a:endParaRPr lang="en-US" alt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多遍编译器</a:t>
            </a:r>
            <a:r>
              <a:rPr lang="en-US" altLang="zh-CN" smtClean="0"/>
              <a:t>……</a:t>
            </a:r>
            <a:r>
              <a:rPr lang="zh-CN" altLang="en-US" smtClean="0"/>
              <a:t>例</a:t>
            </a:r>
          </a:p>
        </p:txBody>
      </p:sp>
      <p:pic>
        <p:nvPicPr>
          <p:cNvPr id="51203" name="Picture 2"/>
          <p:cNvPicPr>
            <a:picLocks noGrp="1" noChangeAspect="1" noChangeArrowheads="1"/>
          </p:cNvPicPr>
          <p:nvPr>
            <p:ph idx="1"/>
          </p:nvPr>
        </p:nvPicPr>
        <p:blipFill>
          <a:blip r:embed="rId2"/>
          <a:srcRect/>
          <a:stretch>
            <a:fillRect/>
          </a:stretch>
        </p:blipFill>
        <p:spPr>
          <a:xfrm>
            <a:off x="838200" y="1257300"/>
            <a:ext cx="7696200" cy="5483225"/>
          </a:xfrm>
        </p:spPr>
      </p:pic>
      <p:sp>
        <p:nvSpPr>
          <p:cNvPr id="5" name="灯片编号占位符 4"/>
          <p:cNvSpPr>
            <a:spLocks noGrp="1"/>
          </p:cNvSpPr>
          <p:nvPr>
            <p:ph type="sldNum" sz="quarter" idx="4294967295"/>
          </p:nvPr>
        </p:nvSpPr>
        <p:spPr>
          <a:xfrm>
            <a:off x="7010400" y="6553200"/>
            <a:ext cx="2133600" cy="254000"/>
          </a:xfrm>
        </p:spPr>
        <p:txBody>
          <a:bodyPr/>
          <a:lstStyle/>
          <a:p>
            <a:pPr>
              <a:defRPr/>
            </a:pPr>
            <a:fld id="{DE4DD50D-E18F-4F31-8E3A-584B9F6B3960}" type="slidenum">
              <a:rPr lang="zh-CN" altLang="en-US" smtClean="0"/>
              <a:pPr>
                <a:defRPr/>
              </a:pPr>
              <a:t>39</a:t>
            </a:fld>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smtClean="0"/>
              <a:t>语言处理器</a:t>
            </a:r>
          </a:p>
        </p:txBody>
      </p:sp>
      <p:sp>
        <p:nvSpPr>
          <p:cNvPr id="14339" name="内容占位符 2"/>
          <p:cNvSpPr>
            <a:spLocks noGrp="1"/>
          </p:cNvSpPr>
          <p:nvPr>
            <p:ph idx="1"/>
          </p:nvPr>
        </p:nvSpPr>
        <p:spPr>
          <a:xfrm>
            <a:off x="152400" y="1219200"/>
            <a:ext cx="4953000" cy="5486400"/>
          </a:xfrm>
        </p:spPr>
        <p:txBody>
          <a:bodyPr/>
          <a:lstStyle/>
          <a:p>
            <a:pPr>
              <a:lnSpc>
                <a:spcPct val="110000"/>
              </a:lnSpc>
              <a:defRPr/>
            </a:pPr>
            <a:r>
              <a:rPr lang="zh-CN" altLang="en-US" dirty="0" smtClean="0"/>
              <a:t>语言处理系统</a:t>
            </a:r>
            <a:endParaRPr lang="en-US" altLang="zh-CN" dirty="0" smtClean="0"/>
          </a:p>
          <a:p>
            <a:pPr lvl="1">
              <a:lnSpc>
                <a:spcPct val="110000"/>
              </a:lnSpc>
              <a:defRPr/>
            </a:pPr>
            <a:r>
              <a:rPr lang="zh-CN" altLang="en-US" dirty="0" smtClean="0"/>
              <a:t>预处理器</a:t>
            </a:r>
            <a:endParaRPr lang="en-US" altLang="zh-CN" dirty="0" smtClean="0"/>
          </a:p>
          <a:p>
            <a:pPr lvl="2">
              <a:lnSpc>
                <a:spcPct val="110000"/>
              </a:lnSpc>
              <a:defRPr/>
            </a:pPr>
            <a:r>
              <a:rPr lang="zh-CN" altLang="en-US" sz="1800" dirty="0" smtClean="0"/>
              <a:t>聚合多个源程序，翻译</a:t>
            </a:r>
            <a:r>
              <a:rPr lang="zh-CN" altLang="en-US" sz="1800" dirty="0" smtClean="0"/>
              <a:t>宏指令等</a:t>
            </a:r>
            <a:endParaRPr lang="en-US" altLang="zh-CN" sz="1800" dirty="0" smtClean="0"/>
          </a:p>
          <a:p>
            <a:pPr lvl="1">
              <a:lnSpc>
                <a:spcPct val="110000"/>
              </a:lnSpc>
              <a:defRPr/>
            </a:pPr>
            <a:r>
              <a:rPr lang="zh-CN" altLang="en-US" sz="2400" b="1" dirty="0" smtClean="0">
                <a:solidFill>
                  <a:srgbClr val="FF0000"/>
                </a:solidFill>
              </a:rPr>
              <a:t>编译器</a:t>
            </a:r>
            <a:endParaRPr lang="en-US" altLang="zh-CN" sz="2400" b="1" dirty="0" smtClean="0">
              <a:solidFill>
                <a:srgbClr val="FF0000"/>
              </a:solidFill>
            </a:endParaRPr>
          </a:p>
          <a:p>
            <a:pPr lvl="2">
              <a:lnSpc>
                <a:spcPct val="110000"/>
              </a:lnSpc>
              <a:defRPr/>
            </a:pPr>
            <a:r>
              <a:rPr lang="zh-CN" altLang="en-US" dirty="0" smtClean="0"/>
              <a:t>把源程序</a:t>
            </a:r>
            <a:r>
              <a:rPr lang="zh-CN" altLang="en-US" dirty="0"/>
              <a:t>翻译</a:t>
            </a:r>
            <a:r>
              <a:rPr lang="zh-CN" altLang="en-US" dirty="0" smtClean="0"/>
              <a:t>成一</a:t>
            </a:r>
            <a:r>
              <a:rPr lang="zh-CN" altLang="en-US" dirty="0"/>
              <a:t>个等价的、</a:t>
            </a:r>
            <a:r>
              <a:rPr lang="zh-CN" altLang="en-US" dirty="0" smtClean="0"/>
              <a:t>用目标语言编写</a:t>
            </a:r>
            <a:r>
              <a:rPr lang="zh-CN" altLang="en-US" dirty="0"/>
              <a:t>的程序。</a:t>
            </a:r>
            <a:endParaRPr lang="en-US" altLang="zh-CN" dirty="0"/>
          </a:p>
          <a:p>
            <a:pPr lvl="1">
              <a:lnSpc>
                <a:spcPct val="110000"/>
              </a:lnSpc>
              <a:defRPr/>
            </a:pPr>
            <a:r>
              <a:rPr lang="zh-CN" altLang="en-US" dirty="0" smtClean="0"/>
              <a:t>汇编器</a:t>
            </a:r>
            <a:endParaRPr lang="en-US" altLang="zh-CN" dirty="0" smtClean="0"/>
          </a:p>
          <a:p>
            <a:pPr lvl="2">
              <a:lnSpc>
                <a:spcPct val="110000"/>
              </a:lnSpc>
              <a:defRPr/>
            </a:pPr>
            <a:r>
              <a:rPr lang="zh-CN" altLang="en-US" sz="1800" dirty="0" smtClean="0"/>
              <a:t>处理编译器生成的汇编语言目标程序，生成可重定位的机器代码</a:t>
            </a:r>
            <a:endParaRPr lang="en-US" altLang="zh-CN" sz="1800" dirty="0" smtClean="0"/>
          </a:p>
          <a:p>
            <a:pPr lvl="1">
              <a:lnSpc>
                <a:spcPct val="110000"/>
              </a:lnSpc>
              <a:defRPr/>
            </a:pPr>
            <a:r>
              <a:rPr lang="zh-CN" altLang="en-US" dirty="0" smtClean="0"/>
              <a:t>链接器</a:t>
            </a:r>
            <a:endParaRPr lang="en-US" altLang="zh-CN" dirty="0" smtClean="0"/>
          </a:p>
          <a:p>
            <a:pPr lvl="2">
              <a:lnSpc>
                <a:spcPct val="110000"/>
              </a:lnSpc>
              <a:defRPr/>
            </a:pPr>
            <a:r>
              <a:rPr lang="zh-CN" altLang="en-US" sz="1800" dirty="0" smtClean="0"/>
              <a:t>连接多个可重定位的目标文件和库文件，处理外部内存地址</a:t>
            </a:r>
            <a:endParaRPr lang="en-US" altLang="zh-CN" sz="1800" dirty="0" smtClean="0"/>
          </a:p>
          <a:p>
            <a:pPr lvl="1">
              <a:lnSpc>
                <a:spcPct val="110000"/>
              </a:lnSpc>
              <a:defRPr/>
            </a:pPr>
            <a:r>
              <a:rPr lang="zh-CN" altLang="en-US" dirty="0" smtClean="0"/>
              <a:t>加载器</a:t>
            </a:r>
            <a:endParaRPr lang="en-US" altLang="zh-CN" dirty="0" smtClean="0"/>
          </a:p>
          <a:p>
            <a:pPr lvl="2">
              <a:lnSpc>
                <a:spcPct val="110000"/>
              </a:lnSpc>
              <a:defRPr/>
            </a:pPr>
            <a:r>
              <a:rPr lang="zh-CN" altLang="en-US" sz="1800" dirty="0" smtClean="0"/>
              <a:t>将所有可执行文件放入内存中执行</a:t>
            </a:r>
          </a:p>
        </p:txBody>
      </p:sp>
      <p:pic>
        <p:nvPicPr>
          <p:cNvPr id="14340" name="Picture 2"/>
          <p:cNvPicPr>
            <a:picLocks noChangeAspect="1" noChangeArrowheads="1"/>
          </p:cNvPicPr>
          <p:nvPr/>
        </p:nvPicPr>
        <p:blipFill>
          <a:blip r:embed="rId2"/>
          <a:srcRect/>
          <a:stretch>
            <a:fillRect/>
          </a:stretch>
        </p:blipFill>
        <p:spPr bwMode="auto">
          <a:xfrm>
            <a:off x="5105400" y="1371600"/>
            <a:ext cx="4038600" cy="5257800"/>
          </a:xfrm>
          <a:prstGeom prst="rect">
            <a:avLst/>
          </a:prstGeom>
          <a:noFill/>
          <a:ln w="9525">
            <a:noFill/>
            <a:miter lim="800000"/>
            <a:headEnd/>
            <a:tailEnd/>
          </a:ln>
        </p:spPr>
      </p:pic>
    </p:spTree>
    <p:extLst>
      <p:ext uri="{BB962C8B-B14F-4D97-AF65-F5344CB8AC3E}">
        <p14:creationId xmlns:p14="http://schemas.microsoft.com/office/powerpoint/2010/main" val="32872851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3"/>
          <p:cNvSpPr>
            <a:spLocks noGrp="1"/>
          </p:cNvSpPr>
          <p:nvPr>
            <p:ph type="title"/>
          </p:nvPr>
        </p:nvSpPr>
        <p:spPr/>
        <p:txBody>
          <a:bodyPr/>
          <a:lstStyle/>
          <a:p>
            <a:r>
              <a:rPr lang="zh-CN" altLang="en-US" smtClean="0"/>
              <a:t>编译器的构造工具</a:t>
            </a:r>
          </a:p>
        </p:txBody>
      </p:sp>
      <p:sp>
        <p:nvSpPr>
          <p:cNvPr id="53251" name="内容占位符 4"/>
          <p:cNvSpPr>
            <a:spLocks noGrp="1"/>
          </p:cNvSpPr>
          <p:nvPr>
            <p:ph idx="1"/>
          </p:nvPr>
        </p:nvSpPr>
        <p:spPr>
          <a:xfrm>
            <a:off x="457200" y="1371600"/>
            <a:ext cx="8229600" cy="5181600"/>
          </a:xfrm>
        </p:spPr>
        <p:txBody>
          <a:bodyPr/>
          <a:lstStyle/>
          <a:p>
            <a:pPr>
              <a:lnSpc>
                <a:spcPct val="110000"/>
              </a:lnSpc>
              <a:defRPr/>
            </a:pPr>
            <a:r>
              <a:rPr lang="zh-CN" altLang="en-US" smtClean="0"/>
              <a:t>语法分析器的生成器</a:t>
            </a:r>
            <a:endParaRPr lang="en-US" altLang="zh-CN" smtClean="0"/>
          </a:p>
          <a:p>
            <a:pPr lvl="1">
              <a:lnSpc>
                <a:spcPct val="110000"/>
              </a:lnSpc>
              <a:defRPr/>
            </a:pPr>
            <a:r>
              <a:rPr lang="zh-CN" altLang="en-US" sz="2000" smtClean="0"/>
              <a:t>根据程序设计语言的语法描述自动生成语法分析器</a:t>
            </a:r>
            <a:endParaRPr lang="en-US" altLang="zh-CN" sz="2000" smtClean="0"/>
          </a:p>
          <a:p>
            <a:pPr>
              <a:lnSpc>
                <a:spcPct val="110000"/>
              </a:lnSpc>
              <a:defRPr/>
            </a:pPr>
            <a:r>
              <a:rPr lang="zh-CN" altLang="en-US" smtClean="0"/>
              <a:t>扫描器的生成器</a:t>
            </a:r>
            <a:endParaRPr lang="en-US" altLang="zh-CN" smtClean="0"/>
          </a:p>
          <a:p>
            <a:pPr lvl="1">
              <a:lnSpc>
                <a:spcPct val="110000"/>
              </a:lnSpc>
              <a:defRPr/>
            </a:pPr>
            <a:r>
              <a:rPr lang="zh-CN" altLang="en-US" sz="2000" smtClean="0"/>
              <a:t>根据语言的语法单元的正则表达式描述生成词法分析器</a:t>
            </a:r>
            <a:endParaRPr lang="en-US" altLang="zh-CN" sz="2000" smtClean="0"/>
          </a:p>
          <a:p>
            <a:pPr>
              <a:lnSpc>
                <a:spcPct val="110000"/>
              </a:lnSpc>
              <a:defRPr/>
            </a:pPr>
            <a:r>
              <a:rPr lang="zh-CN" altLang="en-US" smtClean="0"/>
              <a:t>语法制导的翻译引擎</a:t>
            </a:r>
            <a:endParaRPr lang="en-US" altLang="zh-CN" smtClean="0"/>
          </a:p>
          <a:p>
            <a:pPr lvl="1">
              <a:lnSpc>
                <a:spcPct val="110000"/>
              </a:lnSpc>
              <a:defRPr/>
            </a:pPr>
            <a:r>
              <a:rPr lang="zh-CN" altLang="en-US" sz="2000" smtClean="0"/>
              <a:t>生成一组用于遍历分析树并生成中间代码的例程</a:t>
            </a:r>
            <a:endParaRPr lang="en-US" altLang="zh-CN" sz="2000" smtClean="0"/>
          </a:p>
          <a:p>
            <a:pPr>
              <a:lnSpc>
                <a:spcPct val="110000"/>
              </a:lnSpc>
              <a:defRPr/>
            </a:pPr>
            <a:r>
              <a:rPr lang="zh-CN" altLang="en-US" smtClean="0"/>
              <a:t>代码生成器的生成器</a:t>
            </a:r>
            <a:endParaRPr lang="en-US" altLang="zh-CN" smtClean="0"/>
          </a:p>
          <a:p>
            <a:pPr lvl="1">
              <a:lnSpc>
                <a:spcPct val="110000"/>
              </a:lnSpc>
              <a:defRPr/>
            </a:pPr>
            <a:r>
              <a:rPr lang="zh-CN" altLang="en-US" sz="2000" smtClean="0"/>
              <a:t>依据一组关于如何把中间语言的每个运算翻译成目标机上的机器语言的规则，生成 一个代码生成器</a:t>
            </a:r>
            <a:endParaRPr lang="en-US" altLang="zh-CN" sz="2000" smtClean="0"/>
          </a:p>
          <a:p>
            <a:pPr>
              <a:lnSpc>
                <a:spcPct val="110000"/>
              </a:lnSpc>
              <a:defRPr/>
            </a:pPr>
            <a:r>
              <a:rPr lang="zh-CN" altLang="en-US" smtClean="0"/>
              <a:t>数据流分析引擎</a:t>
            </a:r>
            <a:endParaRPr lang="en-US" altLang="zh-CN" smtClean="0"/>
          </a:p>
          <a:p>
            <a:pPr lvl="1">
              <a:lnSpc>
                <a:spcPct val="110000"/>
              </a:lnSpc>
              <a:defRPr/>
            </a:pPr>
            <a:r>
              <a:rPr lang="zh-CN" altLang="en-US" sz="2000" smtClean="0"/>
              <a:t>帮助收集数据流信息，数据流分析是代码优化的重要部分</a:t>
            </a:r>
            <a:endParaRPr lang="en-US" altLang="zh-CN" sz="2000" smtClean="0"/>
          </a:p>
          <a:p>
            <a:pPr>
              <a:lnSpc>
                <a:spcPct val="110000"/>
              </a:lnSpc>
              <a:defRPr/>
            </a:pPr>
            <a:r>
              <a:rPr lang="zh-CN" altLang="en-US" smtClean="0"/>
              <a:t>编译器构造工具集</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矩形 4"/>
          <p:cNvSpPr/>
          <p:nvPr>
            <p:custDataLst>
              <p:tags r:id="rId1"/>
            </p:custDataLst>
          </p:nvPr>
        </p:nvSpPr>
        <p:spPr>
          <a:xfrm>
            <a:off x="34249" y="1368359"/>
            <a:ext cx="1200292" cy="1438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smtClean="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简介</a:t>
            </a:r>
            <a:endParaRPr lang="zh-CN" altLang="zh-CN" b="1" dirty="0">
              <a:latin typeface="微软雅黑" panose="020B0503020204020204" pitchFamily="34" charset="-122"/>
              <a:ea typeface="微软雅黑" panose="020B0503020204020204" pitchFamily="34" charset="-122"/>
            </a:endParaRPr>
          </a:p>
        </p:txBody>
      </p:sp>
      <p:sp>
        <p:nvSpPr>
          <p:cNvPr id="6" name="PA_矩形 5"/>
          <p:cNvSpPr/>
          <p:nvPr>
            <p:custDataLst>
              <p:tags r:id="rId2"/>
            </p:custDataLst>
          </p:nvPr>
        </p:nvSpPr>
        <p:spPr>
          <a:xfrm>
            <a:off x="1098205" y="1368359"/>
            <a:ext cx="4289583" cy="143862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微软雅黑" panose="020B0503020204020204" pitchFamily="34" charset="-122"/>
              <a:ea typeface="宋体" panose="02010600030101010101" pitchFamily="2" charset="-122"/>
            </a:endParaRPr>
          </a:p>
        </p:txBody>
      </p:sp>
      <p:sp>
        <p:nvSpPr>
          <p:cNvPr id="7" name="PA_矩形 24"/>
          <p:cNvSpPr>
            <a:spLocks noChangeArrowheads="1"/>
          </p:cNvSpPr>
          <p:nvPr>
            <p:custDataLst>
              <p:tags r:id="rId3"/>
            </p:custDataLst>
          </p:nvPr>
        </p:nvSpPr>
        <p:spPr bwMode="auto">
          <a:xfrm>
            <a:off x="1219200" y="1371600"/>
            <a:ext cx="414995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smtClean="0">
                <a:latin typeface="+mn-ea"/>
              </a:rPr>
              <a:t>LLVM</a:t>
            </a:r>
            <a:r>
              <a:rPr lang="zh-CN" altLang="zh-CN" sz="1600" dirty="0">
                <a:latin typeface="+mn-ea"/>
              </a:rPr>
              <a:t>是伊利诺伊大学的一个开源项目，以</a:t>
            </a:r>
            <a:r>
              <a:rPr lang="en-US" altLang="zh-CN" sz="1600" dirty="0">
                <a:latin typeface="+mn-ea"/>
              </a:rPr>
              <a:t>C++</a:t>
            </a:r>
            <a:r>
              <a:rPr lang="zh-CN" altLang="zh-CN" sz="1600" dirty="0">
                <a:latin typeface="+mn-ea"/>
              </a:rPr>
              <a:t>编写而成。</a:t>
            </a:r>
            <a:r>
              <a:rPr lang="en-US" altLang="zh-CN" sz="1600" dirty="0">
                <a:latin typeface="+mn-ea"/>
              </a:rPr>
              <a:t>LLVM</a:t>
            </a:r>
            <a:r>
              <a:rPr lang="zh-CN" altLang="zh-CN" sz="1600" dirty="0">
                <a:latin typeface="+mn-ea"/>
              </a:rPr>
              <a:t>是构架</a:t>
            </a:r>
            <a:r>
              <a:rPr lang="en-US" altLang="zh-CN" sz="1600" dirty="0" err="1">
                <a:latin typeface="+mn-ea"/>
                <a:hlinkClick r:id="rId14"/>
              </a:rPr>
              <a:t>编译器</a:t>
            </a:r>
            <a:r>
              <a:rPr lang="en-US" altLang="zh-CN" sz="1600" dirty="0">
                <a:latin typeface="+mn-ea"/>
              </a:rPr>
              <a:t>(compiler)</a:t>
            </a:r>
            <a:r>
              <a:rPr lang="zh-CN" altLang="zh-CN" sz="1600" dirty="0">
                <a:latin typeface="+mn-ea"/>
              </a:rPr>
              <a:t>的框架系统，提供了一套编译基础设施，用于帮助开发者更快的生成编译器，更好、更快的编译。</a:t>
            </a:r>
            <a:r>
              <a:rPr lang="en-US" altLang="zh-CN" sz="1600" dirty="0">
                <a:latin typeface="+mn-ea"/>
              </a:rPr>
              <a:t>LLVM</a:t>
            </a:r>
            <a:r>
              <a:rPr lang="zh-CN" altLang="zh-CN" sz="1600" dirty="0">
                <a:latin typeface="+mn-ea"/>
              </a:rPr>
              <a:t>荣获</a:t>
            </a:r>
            <a:r>
              <a:rPr lang="en-US" altLang="zh-CN" sz="1600" dirty="0">
                <a:latin typeface="+mn-ea"/>
              </a:rPr>
              <a:t>2012</a:t>
            </a:r>
            <a:r>
              <a:rPr lang="zh-CN" altLang="zh-CN" sz="1600" dirty="0">
                <a:latin typeface="+mn-ea"/>
              </a:rPr>
              <a:t>年</a:t>
            </a:r>
            <a:r>
              <a:rPr lang="en-US" altLang="zh-CN" sz="1600" dirty="0">
                <a:latin typeface="+mn-ea"/>
              </a:rPr>
              <a:t>ACM</a:t>
            </a:r>
            <a:r>
              <a:rPr lang="zh-CN" altLang="zh-CN" sz="1600" dirty="0">
                <a:latin typeface="+mn-ea"/>
              </a:rPr>
              <a:t>软件系统奖。</a:t>
            </a:r>
            <a:endParaRPr lang="zh-CN" altLang="en-US" sz="1600" dirty="0">
              <a:latin typeface="+mn-ea"/>
              <a:cs typeface="Segoe UI" panose="020B0502040204020203" pitchFamily="34" charset="0"/>
            </a:endParaRPr>
          </a:p>
        </p:txBody>
      </p:sp>
      <p:sp>
        <p:nvSpPr>
          <p:cNvPr id="9" name="PA_矩形 8"/>
          <p:cNvSpPr/>
          <p:nvPr>
            <p:custDataLst>
              <p:tags r:id="rId4"/>
            </p:custDataLst>
          </p:nvPr>
        </p:nvSpPr>
        <p:spPr>
          <a:xfrm>
            <a:off x="34248" y="3060560"/>
            <a:ext cx="1183961" cy="1777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smtClean="0">
              <a:latin typeface="+mn-ea"/>
            </a:endParaRPr>
          </a:p>
          <a:p>
            <a:pPr algn="ctr"/>
            <a:endParaRPr lang="en-US" altLang="zh-CN" sz="2400" dirty="0">
              <a:latin typeface="+mn-ea"/>
            </a:endParaRPr>
          </a:p>
          <a:p>
            <a:pPr algn="ctr"/>
            <a:r>
              <a:rPr lang="zh-CN" altLang="zh-CN" b="1" dirty="0" smtClean="0">
                <a:latin typeface="微软雅黑" panose="020B0503020204020204" pitchFamily="34" charset="-122"/>
                <a:ea typeface="微软雅黑" panose="020B0503020204020204" pitchFamily="34" charset="-122"/>
              </a:rPr>
              <a:t>优点</a:t>
            </a:r>
            <a:endParaRPr lang="zh-CN" altLang="zh-CN" sz="2000" b="1" dirty="0">
              <a:latin typeface="微软雅黑" panose="020B0503020204020204" pitchFamily="34" charset="-122"/>
              <a:ea typeface="微软雅黑" panose="020B0503020204020204" pitchFamily="34" charset="-122"/>
            </a:endParaRPr>
          </a:p>
        </p:txBody>
      </p:sp>
      <p:sp>
        <p:nvSpPr>
          <p:cNvPr id="10" name="PA_矩形 9"/>
          <p:cNvSpPr/>
          <p:nvPr>
            <p:custDataLst>
              <p:tags r:id="rId5"/>
            </p:custDataLst>
          </p:nvPr>
        </p:nvSpPr>
        <p:spPr>
          <a:xfrm>
            <a:off x="1098205" y="3060560"/>
            <a:ext cx="4289583" cy="1777894"/>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微软雅黑" panose="020B0503020204020204" pitchFamily="34" charset="-122"/>
              <a:ea typeface="宋体" panose="02010600030101010101" pitchFamily="2" charset="-122"/>
            </a:endParaRPr>
          </a:p>
        </p:txBody>
      </p:sp>
      <p:sp>
        <p:nvSpPr>
          <p:cNvPr id="13" name="PA_任意多边形 14"/>
          <p:cNvSpPr>
            <a:spLocks noEditPoints="1"/>
          </p:cNvSpPr>
          <p:nvPr>
            <p:custDataLst>
              <p:tags r:id="rId6"/>
            </p:custDataLst>
          </p:nvPr>
        </p:nvSpPr>
        <p:spPr bwMode="auto">
          <a:xfrm>
            <a:off x="462980" y="1926745"/>
            <a:ext cx="246117" cy="356351"/>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4" name="PA_任意多边形 19"/>
          <p:cNvSpPr>
            <a:spLocks noEditPoints="1"/>
          </p:cNvSpPr>
          <p:nvPr>
            <p:custDataLst>
              <p:tags r:id="rId7"/>
            </p:custDataLst>
          </p:nvPr>
        </p:nvSpPr>
        <p:spPr bwMode="auto">
          <a:xfrm>
            <a:off x="408033" y="3600079"/>
            <a:ext cx="347263" cy="415874"/>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21" name="Rectangle 18"/>
          <p:cNvSpPr>
            <a:spLocks noChangeArrowheads="1"/>
          </p:cNvSpPr>
          <p:nvPr/>
        </p:nvSpPr>
        <p:spPr bwMode="auto">
          <a:xfrm>
            <a:off x="1228158" y="517444"/>
            <a:ext cx="1352999" cy="62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pPr>
            <a:r>
              <a:rPr lang="en-US" altLang="zh-CN" sz="2665" b="1" dirty="0" smtClean="0">
                <a:solidFill>
                  <a:schemeClr val="accent1"/>
                </a:solidFill>
                <a:latin typeface="Impact" panose="020B0806030902050204" pitchFamily="34" charset="0"/>
                <a:ea typeface="微软雅黑" panose="020B0503020204020204" pitchFamily="34" charset="-122"/>
                <a:cs typeface="宋体" panose="02010600030101010101" pitchFamily="2" charset="-122"/>
              </a:rPr>
              <a:t>LLVM</a:t>
            </a:r>
            <a:r>
              <a:rPr lang="zh-CN" altLang="en-US"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简介</a:t>
            </a:r>
            <a:endParaRPr lang="en-US" altLang="zh-CN"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a:p>
            <a:pPr fontAlgn="base">
              <a:spcAft>
                <a:spcPct val="0"/>
              </a:spcAft>
            </a:pPr>
            <a:r>
              <a:rPr lang="en-US" altLang="zh-CN" sz="1400" b="1" dirty="0" smtClean="0">
                <a:solidFill>
                  <a:srgbClr val="939AAE"/>
                </a:solidFill>
                <a:latin typeface="微软雅黑" panose="020B0503020204020204" pitchFamily="34" charset="-122"/>
                <a:ea typeface="微软雅黑" panose="020B0503020204020204" pitchFamily="34" charset="-122"/>
                <a:cs typeface="宋体" panose="02010600030101010101" pitchFamily="2" charset="-122"/>
              </a:rPr>
              <a:t>LLVM</a:t>
            </a:r>
            <a:endParaRPr lang="en-US" altLang="zh-CN" sz="1400" b="1" dirty="0">
              <a:solidFill>
                <a:srgbClr val="939AAE"/>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PA_矩形 24"/>
          <p:cNvSpPr>
            <a:spLocks noChangeArrowheads="1"/>
          </p:cNvSpPr>
          <p:nvPr>
            <p:custDataLst>
              <p:tags r:id="rId8"/>
            </p:custDataLst>
          </p:nvPr>
        </p:nvSpPr>
        <p:spPr bwMode="auto">
          <a:xfrm>
            <a:off x="1219201" y="3090611"/>
            <a:ext cx="414995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0" indent="-285750">
              <a:buFont typeface="Wingdings" panose="05000000000000000000" pitchFamily="2" charset="2"/>
              <a:buChar char="n"/>
            </a:pPr>
            <a:r>
              <a:rPr lang="en-US" altLang="zh-CN" sz="1400" dirty="0" smtClean="0">
                <a:latin typeface="+mn-ea"/>
              </a:rPr>
              <a:t>LLVM</a:t>
            </a:r>
            <a:r>
              <a:rPr lang="zh-CN" altLang="zh-CN" sz="1400" dirty="0">
                <a:latin typeface="+mn-ea"/>
              </a:rPr>
              <a:t>的设计是高度模块化。</a:t>
            </a:r>
          </a:p>
          <a:p>
            <a:pPr marL="285750" lvl="0" indent="-285750">
              <a:buFont typeface="Wingdings" panose="05000000000000000000" pitchFamily="2" charset="2"/>
              <a:buChar char="n"/>
            </a:pPr>
            <a:r>
              <a:rPr lang="zh-CN" altLang="zh-CN" sz="1400" dirty="0">
                <a:latin typeface="+mn-ea"/>
              </a:rPr>
              <a:t>语言无关的</a:t>
            </a:r>
            <a:r>
              <a:rPr lang="en-US" altLang="zh-CN" sz="1400" dirty="0" err="1">
                <a:latin typeface="+mn-ea"/>
                <a:hlinkClick r:id="rId15"/>
              </a:rPr>
              <a:t>中间代码</a:t>
            </a:r>
            <a:r>
              <a:rPr lang="zh-CN" altLang="zh-CN" sz="1400" dirty="0">
                <a:latin typeface="+mn-ea"/>
              </a:rPr>
              <a:t>：</a:t>
            </a:r>
          </a:p>
          <a:p>
            <a:pPr marL="742950" lvl="1" indent="-285750">
              <a:buFont typeface="Wingdings" panose="05000000000000000000" pitchFamily="2" charset="2"/>
              <a:buChar char="p"/>
            </a:pPr>
            <a:r>
              <a:rPr lang="zh-CN" altLang="zh-CN" sz="1400" dirty="0">
                <a:latin typeface="+mn-ea"/>
              </a:rPr>
              <a:t>使得透过</a:t>
            </a:r>
            <a:r>
              <a:rPr lang="en-US" altLang="zh-CN" sz="1400" dirty="0">
                <a:latin typeface="+mn-ea"/>
              </a:rPr>
              <a:t>LLVM</a:t>
            </a:r>
            <a:r>
              <a:rPr lang="zh-CN" altLang="zh-CN" sz="1400" dirty="0">
                <a:latin typeface="+mn-ea"/>
              </a:rPr>
              <a:t>能够将不同的语言相互连结</a:t>
            </a:r>
            <a:r>
              <a:rPr lang="zh-CN" altLang="zh-CN" sz="1400" dirty="0" smtClean="0">
                <a:latin typeface="+mn-ea"/>
              </a:rPr>
              <a:t>起来</a:t>
            </a:r>
            <a:endParaRPr lang="zh-CN" altLang="zh-CN" sz="1400" dirty="0">
              <a:latin typeface="+mn-ea"/>
            </a:endParaRPr>
          </a:p>
          <a:p>
            <a:pPr marL="742950" lvl="1" indent="-285750">
              <a:buFont typeface="Wingdings" panose="05000000000000000000" pitchFamily="2" charset="2"/>
              <a:buChar char="p"/>
            </a:pPr>
            <a:r>
              <a:rPr lang="zh-CN" altLang="zh-CN" sz="1400" dirty="0">
                <a:latin typeface="+mn-ea"/>
              </a:rPr>
              <a:t>大大缩短了开发</a:t>
            </a:r>
            <a:r>
              <a:rPr lang="zh-CN" altLang="zh-CN" sz="1400" dirty="0" smtClean="0">
                <a:latin typeface="+mn-ea"/>
              </a:rPr>
              <a:t>流程</a:t>
            </a:r>
            <a:endParaRPr lang="zh-CN" altLang="zh-CN" sz="1400" dirty="0">
              <a:latin typeface="+mn-ea"/>
            </a:endParaRPr>
          </a:p>
          <a:p>
            <a:pPr marL="285750" lvl="0" indent="-285750">
              <a:buFont typeface="Wingdings" panose="05000000000000000000" pitchFamily="2" charset="2"/>
              <a:buChar char="n"/>
            </a:pPr>
            <a:r>
              <a:rPr lang="zh-CN" altLang="zh-CN" sz="1400" dirty="0">
                <a:latin typeface="+mn-ea"/>
              </a:rPr>
              <a:t>作为工具和函数库</a:t>
            </a:r>
            <a:r>
              <a:rPr lang="zh-CN" altLang="zh-CN" sz="1400" dirty="0" smtClean="0">
                <a:latin typeface="+mn-ea"/>
              </a:rPr>
              <a:t>：可以</a:t>
            </a:r>
            <a:r>
              <a:rPr lang="zh-CN" altLang="zh-CN" sz="1400" dirty="0">
                <a:latin typeface="+mn-ea"/>
              </a:rPr>
              <a:t>比较容易地实现新的编程语言的</a:t>
            </a:r>
            <a:r>
              <a:rPr lang="en-US" altLang="zh-CN" sz="1400" dirty="0" err="1">
                <a:latin typeface="+mn-ea"/>
                <a:hlinkClick r:id="rId16"/>
              </a:rPr>
              <a:t>编译器</a:t>
            </a:r>
            <a:r>
              <a:rPr lang="zh-CN" altLang="zh-CN" sz="1400" dirty="0">
                <a:latin typeface="+mn-ea"/>
              </a:rPr>
              <a:t>，或为现有的编程语言引入一些更好的优化</a:t>
            </a:r>
            <a:r>
              <a:rPr lang="en-US" altLang="zh-CN" sz="1400" dirty="0">
                <a:latin typeface="+mn-ea"/>
              </a:rPr>
              <a:t>/</a:t>
            </a:r>
            <a:r>
              <a:rPr lang="zh-CN" altLang="zh-CN" sz="1400" dirty="0">
                <a:latin typeface="+mn-ea"/>
              </a:rPr>
              <a:t>调试特性。</a:t>
            </a:r>
          </a:p>
        </p:txBody>
      </p:sp>
      <p:pic>
        <p:nvPicPr>
          <p:cNvPr id="13316" name="Picture 4" descr="https://timgsa.baidu.com/timg?image&amp;quality=80&amp;size=b9999_10000&amp;sec=1597903824426&amp;di=50319ec91e34cea141cad0187436b8de&amp;imgtype=0&amp;src=http%3A%2F%2Fimg.chainnews.com%2Fmaterial%2Fimages%2Fd2894925e48de53ec201fd78c9a5f6e2.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37594" y="1328193"/>
            <a:ext cx="3806406" cy="3464735"/>
          </a:xfrm>
          <a:prstGeom prst="rect">
            <a:avLst/>
          </a:prstGeom>
          <a:noFill/>
          <a:extLst>
            <a:ext uri="{909E8E84-426E-40DD-AFC4-6F175D3DCCD1}">
              <a14:hiddenFill xmlns:a14="http://schemas.microsoft.com/office/drawing/2010/main">
                <a:solidFill>
                  <a:srgbClr val="FFFFFF"/>
                </a:solidFill>
              </a14:hiddenFill>
            </a:ext>
          </a:extLst>
        </p:spPr>
      </p:pic>
      <p:sp>
        <p:nvSpPr>
          <p:cNvPr id="19" name="PA_矩形 8"/>
          <p:cNvSpPr/>
          <p:nvPr>
            <p:custDataLst>
              <p:tags r:id="rId9"/>
            </p:custDataLst>
          </p:nvPr>
        </p:nvSpPr>
        <p:spPr>
          <a:xfrm>
            <a:off x="34248" y="5097727"/>
            <a:ext cx="1183961" cy="153167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smtClean="0">
              <a:latin typeface="+mn-ea"/>
            </a:endParaRPr>
          </a:p>
          <a:p>
            <a:pPr algn="ctr"/>
            <a:endParaRPr lang="en-US" altLang="zh-CN" sz="2400" dirty="0">
              <a:latin typeface="+mn-ea"/>
            </a:endParaRPr>
          </a:p>
          <a:p>
            <a:pPr algn="ctr"/>
            <a:r>
              <a:rPr lang="zh-CN" altLang="en-US" b="1" dirty="0">
                <a:latin typeface="微软雅黑" panose="020B0503020204020204" pitchFamily="34" charset="-122"/>
                <a:ea typeface="微软雅黑" panose="020B0503020204020204" pitchFamily="34" charset="-122"/>
              </a:rPr>
              <a:t>作用</a:t>
            </a:r>
            <a:endParaRPr lang="zh-CN" altLang="zh-CN" sz="2000" b="1" dirty="0">
              <a:latin typeface="微软雅黑" panose="020B0503020204020204" pitchFamily="34" charset="-122"/>
              <a:ea typeface="微软雅黑" panose="020B0503020204020204" pitchFamily="34" charset="-122"/>
            </a:endParaRPr>
          </a:p>
        </p:txBody>
      </p:sp>
      <p:sp>
        <p:nvSpPr>
          <p:cNvPr id="20" name="PA_矩形 9"/>
          <p:cNvSpPr/>
          <p:nvPr>
            <p:custDataLst>
              <p:tags r:id="rId10"/>
            </p:custDataLst>
          </p:nvPr>
        </p:nvSpPr>
        <p:spPr>
          <a:xfrm>
            <a:off x="1098205" y="5097727"/>
            <a:ext cx="4289583" cy="1531673"/>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微软雅黑" panose="020B0503020204020204" pitchFamily="34" charset="-122"/>
              <a:ea typeface="宋体" panose="02010600030101010101" pitchFamily="2" charset="-122"/>
            </a:endParaRPr>
          </a:p>
        </p:txBody>
      </p:sp>
      <p:sp>
        <p:nvSpPr>
          <p:cNvPr id="24" name="PA_矩形 24"/>
          <p:cNvSpPr>
            <a:spLocks noChangeArrowheads="1"/>
          </p:cNvSpPr>
          <p:nvPr>
            <p:custDataLst>
              <p:tags r:id="rId11"/>
            </p:custDataLst>
          </p:nvPr>
        </p:nvSpPr>
        <p:spPr bwMode="auto">
          <a:xfrm>
            <a:off x="1219201" y="5051578"/>
            <a:ext cx="414995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0" indent="-285750">
              <a:buFont typeface="Wingdings" panose="05000000000000000000" pitchFamily="2" charset="2"/>
              <a:buChar char="n"/>
            </a:pPr>
            <a:r>
              <a:rPr lang="zh-CN" altLang="en-US" sz="1400" dirty="0" smtClean="0"/>
              <a:t>实验研究</a:t>
            </a:r>
            <a:endParaRPr lang="en-US" altLang="zh-CN" sz="1400" dirty="0" smtClean="0"/>
          </a:p>
          <a:p>
            <a:pPr marL="285750" lvl="0" indent="-285750">
              <a:buFont typeface="Wingdings" panose="05000000000000000000" pitchFamily="2" charset="2"/>
              <a:buChar char="n"/>
            </a:pPr>
            <a:r>
              <a:rPr lang="zh-CN" altLang="zh-CN" sz="1400" dirty="0" smtClean="0"/>
              <a:t>比较</a:t>
            </a:r>
            <a:r>
              <a:rPr lang="zh-CN" altLang="zh-CN" sz="1400" dirty="0"/>
              <a:t>简单的实现新语言的</a:t>
            </a:r>
            <a:r>
              <a:rPr lang="zh-CN" altLang="zh-CN" sz="1400" dirty="0" smtClean="0"/>
              <a:t>编译器</a:t>
            </a:r>
            <a:endParaRPr lang="zh-CN" altLang="zh-CN" sz="1400" dirty="0"/>
          </a:p>
          <a:p>
            <a:pPr marL="285750" lvl="0" indent="-285750">
              <a:buFont typeface="Wingdings" panose="05000000000000000000" pitchFamily="2" charset="2"/>
              <a:buChar char="n"/>
            </a:pPr>
            <a:r>
              <a:rPr lang="zh-CN" altLang="zh-CN" sz="1400" dirty="0"/>
              <a:t>扩展现有语言特性</a:t>
            </a:r>
          </a:p>
          <a:p>
            <a:pPr marL="285750" lvl="0" indent="-285750">
              <a:buFont typeface="Wingdings" panose="05000000000000000000" pitchFamily="2" charset="2"/>
              <a:buChar char="n"/>
            </a:pPr>
            <a:r>
              <a:rPr lang="zh-CN" altLang="zh-CN" sz="1400" dirty="0"/>
              <a:t>实现编程规范</a:t>
            </a:r>
            <a:r>
              <a:rPr lang="zh-CN" altLang="zh-CN" sz="1400" dirty="0" smtClean="0"/>
              <a:t>检查</a:t>
            </a:r>
            <a:r>
              <a:rPr lang="zh-CN" altLang="en-US" sz="1400" dirty="0"/>
              <a:t>工具</a:t>
            </a:r>
            <a:endParaRPr lang="zh-CN" altLang="zh-CN" sz="1400" dirty="0"/>
          </a:p>
          <a:p>
            <a:pPr marL="285750" lvl="0" indent="-285750">
              <a:buFont typeface="Wingdings" panose="05000000000000000000" pitchFamily="2" charset="2"/>
              <a:buChar char="n"/>
            </a:pPr>
            <a:r>
              <a:rPr lang="zh-CN" altLang="zh-CN" sz="1400" dirty="0" smtClean="0"/>
              <a:t>实现</a:t>
            </a:r>
            <a:r>
              <a:rPr lang="zh-CN" altLang="en-US" sz="1400" dirty="0" smtClean="0"/>
              <a:t>代码重构工具</a:t>
            </a:r>
            <a:endParaRPr lang="en-US" altLang="zh-CN" sz="1400" dirty="0" smtClean="0"/>
          </a:p>
          <a:p>
            <a:pPr marL="285750" lvl="0" indent="-285750">
              <a:buFont typeface="Wingdings" panose="05000000000000000000" pitchFamily="2" charset="2"/>
              <a:buChar char="n"/>
            </a:pPr>
            <a:r>
              <a:rPr lang="en-US" altLang="zh-CN" sz="1400" dirty="0" smtClean="0"/>
              <a:t>……</a:t>
            </a:r>
            <a:endParaRPr lang="zh-CN" altLang="zh-CN" sz="1400" dirty="0"/>
          </a:p>
        </p:txBody>
      </p:sp>
      <p:sp>
        <p:nvSpPr>
          <p:cNvPr id="25" name="PA_任意多边形 20"/>
          <p:cNvSpPr>
            <a:spLocks noEditPoints="1"/>
          </p:cNvSpPr>
          <p:nvPr>
            <p:custDataLst>
              <p:tags r:id="rId12"/>
            </p:custDataLst>
          </p:nvPr>
        </p:nvSpPr>
        <p:spPr bwMode="auto">
          <a:xfrm>
            <a:off x="413823" y="5320834"/>
            <a:ext cx="312321" cy="345539"/>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Tree>
    <p:extLst>
      <p:ext uri="{BB962C8B-B14F-4D97-AF65-F5344CB8AC3E}">
        <p14:creationId xmlns:p14="http://schemas.microsoft.com/office/powerpoint/2010/main" val="18239671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副标题 6"/>
          <p:cNvSpPr>
            <a:spLocks noGrp="1"/>
          </p:cNvSpPr>
          <p:nvPr>
            <p:ph type="subTitle" idx="1"/>
          </p:nvPr>
        </p:nvSpPr>
        <p:spPr/>
        <p:txBody>
          <a:bodyPr/>
          <a:lstStyle/>
          <a:p>
            <a:endParaRPr lang="zh-CN" altLang="en-US" smtClean="0"/>
          </a:p>
        </p:txBody>
      </p:sp>
      <p:sp>
        <p:nvSpPr>
          <p:cNvPr id="54275" name="标题 5"/>
          <p:cNvSpPr>
            <a:spLocks noGrp="1"/>
          </p:cNvSpPr>
          <p:nvPr>
            <p:ph type="ctrTitle"/>
          </p:nvPr>
        </p:nvSpPr>
        <p:spPr/>
        <p:txBody>
          <a:bodyPr/>
          <a:lstStyle/>
          <a:p>
            <a:r>
              <a:rPr lang="zh-CN" altLang="en-US" smtClean="0"/>
              <a:t>程序设计语言的发展历程</a:t>
            </a:r>
          </a:p>
        </p:txBody>
      </p:sp>
      <p:sp>
        <p:nvSpPr>
          <p:cNvPr id="54276"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95FFAB19-8A2A-4596-9885-F4439FF0AE69}" type="datetime1">
              <a:rPr lang="zh-CN" altLang="en-US" smtClean="0"/>
              <a:pPr/>
              <a:t>2021/9/1</a:t>
            </a:fld>
            <a:endParaRPr lang="en-US" altLang="zh-CN" smtClean="0"/>
          </a:p>
        </p:txBody>
      </p:sp>
      <p:sp>
        <p:nvSpPr>
          <p:cNvPr id="54277" name="灯片编号占位符 4"/>
          <p:cNvSpPr>
            <a:spLocks noGrp="1"/>
          </p:cNvSpPr>
          <p:nvPr>
            <p:ph type="sldNum" sz="quarter" idx="12"/>
          </p:nvPr>
        </p:nvSpPr>
        <p:spPr>
          <a:noFill/>
        </p:spPr>
        <p:txBody>
          <a:bodyPr/>
          <a:lstStyle/>
          <a:p>
            <a:fld id="{390EEB6A-3CA2-4E51-B905-E90224E9C338}" type="slidenum">
              <a:rPr lang="zh-CN" altLang="en-US" smtClean="0">
                <a:ea typeface="宋体" charset="-122"/>
              </a:rPr>
              <a:pPr/>
              <a:t>42</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t>程序设计语言的发展历程</a:t>
            </a:r>
          </a:p>
        </p:txBody>
      </p:sp>
      <p:sp>
        <p:nvSpPr>
          <p:cNvPr id="55299" name="内容占位符 2"/>
          <p:cNvSpPr>
            <a:spLocks noGrp="1"/>
          </p:cNvSpPr>
          <p:nvPr>
            <p:ph idx="1"/>
          </p:nvPr>
        </p:nvSpPr>
        <p:spPr>
          <a:xfrm>
            <a:off x="457200" y="1295400"/>
            <a:ext cx="8229600" cy="5168900"/>
          </a:xfrm>
        </p:spPr>
        <p:txBody>
          <a:bodyPr/>
          <a:lstStyle/>
          <a:p>
            <a:pPr>
              <a:defRPr/>
            </a:pPr>
            <a:r>
              <a:rPr lang="zh-CN" altLang="en-US" smtClean="0"/>
              <a:t>机器语言</a:t>
            </a:r>
            <a:endParaRPr lang="en-US" altLang="zh-CN" smtClean="0"/>
          </a:p>
          <a:p>
            <a:pPr lvl="1">
              <a:defRPr/>
            </a:pPr>
            <a:r>
              <a:rPr lang="zh-CN" altLang="en-US" smtClean="0"/>
              <a:t>由</a:t>
            </a:r>
            <a:r>
              <a:rPr lang="en-US" altLang="zh-CN" smtClean="0"/>
              <a:t>0</a:t>
            </a:r>
            <a:r>
              <a:rPr lang="zh-CN" altLang="en-US" smtClean="0"/>
              <a:t>、</a:t>
            </a:r>
            <a:r>
              <a:rPr lang="en-US" altLang="zh-CN" smtClean="0"/>
              <a:t>1</a:t>
            </a:r>
            <a:r>
              <a:rPr lang="zh-CN" altLang="en-US" smtClean="0"/>
              <a:t>序列组成，明确告诉计算机以什么样的顺序执行哪些运算，运算本身层次低</a:t>
            </a:r>
            <a:endParaRPr lang="en-US" altLang="zh-CN" smtClean="0"/>
          </a:p>
          <a:p>
            <a:pPr lvl="1">
              <a:defRPr/>
            </a:pPr>
            <a:r>
              <a:rPr lang="zh-CN" altLang="en-US" smtClean="0"/>
              <a:t>编程速度慢，容易出错，程序难以理解和修改</a:t>
            </a:r>
            <a:endParaRPr lang="en-US" altLang="zh-CN" smtClean="0"/>
          </a:p>
          <a:p>
            <a:pPr>
              <a:defRPr/>
            </a:pPr>
            <a:r>
              <a:rPr lang="zh-CN" altLang="en-US" smtClean="0"/>
              <a:t>汇编语言</a:t>
            </a:r>
            <a:endParaRPr lang="en-US" altLang="zh-CN" smtClean="0"/>
          </a:p>
          <a:p>
            <a:pPr lvl="1">
              <a:defRPr/>
            </a:pPr>
            <a:r>
              <a:rPr lang="zh-CN" altLang="en-US" smtClean="0"/>
              <a:t>汇编语言指令是机器指令的助记符</a:t>
            </a:r>
            <a:endParaRPr lang="en-US" altLang="zh-CN" smtClean="0"/>
          </a:p>
          <a:p>
            <a:pPr lvl="1">
              <a:defRPr/>
            </a:pPr>
            <a:r>
              <a:rPr lang="zh-CN" altLang="en-US" smtClean="0"/>
              <a:t>宏指令：为频繁使用的机器指令序列定义带参数的缩写</a:t>
            </a:r>
            <a:endParaRPr lang="en-US" altLang="zh-CN" smtClean="0"/>
          </a:p>
          <a:p>
            <a:pPr>
              <a:defRPr/>
            </a:pPr>
            <a:r>
              <a:rPr lang="zh-CN" altLang="en-US" smtClean="0"/>
              <a:t>高级程序设计语言</a:t>
            </a:r>
            <a:endParaRPr lang="en-US" altLang="zh-CN" smtClean="0"/>
          </a:p>
          <a:p>
            <a:pPr lvl="1">
              <a:defRPr/>
            </a:pPr>
            <a:r>
              <a:rPr lang="zh-CN" altLang="en-US" smtClean="0"/>
              <a:t>科学计算用的</a:t>
            </a:r>
            <a:r>
              <a:rPr lang="en-US" altLang="zh-CN" smtClean="0"/>
              <a:t>Fortran</a:t>
            </a:r>
            <a:r>
              <a:rPr lang="zh-CN" altLang="en-US" smtClean="0"/>
              <a:t>，商业数据处理的</a:t>
            </a:r>
            <a:r>
              <a:rPr lang="en-US" altLang="zh-CN" smtClean="0"/>
              <a:t>Cobol</a:t>
            </a:r>
            <a:r>
              <a:rPr lang="zh-CN" altLang="en-US" smtClean="0"/>
              <a:t>，符号计算的</a:t>
            </a:r>
            <a:r>
              <a:rPr lang="en-US" altLang="zh-CN" smtClean="0"/>
              <a:t>Lisp</a:t>
            </a:r>
          </a:p>
          <a:p>
            <a:pPr lvl="1">
              <a:defRPr/>
            </a:pPr>
            <a:r>
              <a:rPr lang="zh-CN" altLang="en-US" smtClean="0"/>
              <a:t>提供高层次的表示法，易于编写程序</a:t>
            </a:r>
          </a:p>
        </p:txBody>
      </p:sp>
      <p:sp>
        <p:nvSpPr>
          <p:cNvPr id="5" name="灯片编号占位符 4"/>
          <p:cNvSpPr>
            <a:spLocks noGrp="1"/>
          </p:cNvSpPr>
          <p:nvPr>
            <p:ph type="sldNum" sz="quarter" idx="10"/>
          </p:nvPr>
        </p:nvSpPr>
        <p:spPr/>
        <p:txBody>
          <a:bodyPr/>
          <a:lstStyle/>
          <a:p>
            <a:pPr>
              <a:defRPr/>
            </a:pPr>
            <a:fld id="{A99EA572-1098-4ECE-B01D-8BEDFB35430B}" type="slidenum">
              <a:rPr lang="zh-CN" altLang="en-US" smtClean="0"/>
              <a:pPr>
                <a:defRPr/>
              </a:pPr>
              <a:t>43</a:t>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t>程序设计语言的分类</a:t>
            </a:r>
          </a:p>
        </p:txBody>
      </p:sp>
      <p:sp>
        <p:nvSpPr>
          <p:cNvPr id="56323" name="内容占位符 2"/>
          <p:cNvSpPr>
            <a:spLocks noGrp="1"/>
          </p:cNvSpPr>
          <p:nvPr>
            <p:ph idx="1"/>
          </p:nvPr>
        </p:nvSpPr>
        <p:spPr/>
        <p:txBody>
          <a:bodyPr/>
          <a:lstStyle/>
          <a:p>
            <a:pPr>
              <a:lnSpc>
                <a:spcPct val="130000"/>
              </a:lnSpc>
              <a:defRPr/>
            </a:pPr>
            <a:r>
              <a:rPr lang="zh-CN" altLang="en-US" smtClean="0"/>
              <a:t>按语言的代分类</a:t>
            </a:r>
            <a:endParaRPr lang="en-US" altLang="zh-CN" smtClean="0"/>
          </a:p>
          <a:p>
            <a:pPr lvl="1">
              <a:lnSpc>
                <a:spcPct val="130000"/>
              </a:lnSpc>
              <a:defRPr/>
            </a:pPr>
            <a:r>
              <a:rPr lang="zh-CN" altLang="en-US" smtClean="0"/>
              <a:t>第一代语言：机器语言</a:t>
            </a:r>
            <a:endParaRPr lang="en-US" altLang="zh-CN" smtClean="0"/>
          </a:p>
          <a:p>
            <a:pPr lvl="1">
              <a:lnSpc>
                <a:spcPct val="130000"/>
              </a:lnSpc>
              <a:defRPr/>
            </a:pPr>
            <a:r>
              <a:rPr lang="zh-CN" altLang="en-US" smtClean="0"/>
              <a:t>第二代语言：汇编语言</a:t>
            </a:r>
            <a:endParaRPr lang="en-US" altLang="zh-CN" smtClean="0"/>
          </a:p>
          <a:p>
            <a:pPr lvl="1">
              <a:lnSpc>
                <a:spcPct val="130000"/>
              </a:lnSpc>
              <a:defRPr/>
            </a:pPr>
            <a:r>
              <a:rPr lang="zh-CN" altLang="en-US" smtClean="0"/>
              <a:t>第三代语言：高级程序设计语言</a:t>
            </a:r>
            <a:endParaRPr lang="en-US" altLang="zh-CN" smtClean="0"/>
          </a:p>
          <a:p>
            <a:pPr lvl="2">
              <a:lnSpc>
                <a:spcPct val="130000"/>
              </a:lnSpc>
              <a:defRPr/>
            </a:pPr>
            <a:r>
              <a:rPr lang="en-US" altLang="zh-CN" smtClean="0"/>
              <a:t>Fortran</a:t>
            </a:r>
            <a:r>
              <a:rPr lang="zh-CN" altLang="en-US" smtClean="0"/>
              <a:t>、</a:t>
            </a:r>
            <a:r>
              <a:rPr lang="en-US" altLang="zh-CN" smtClean="0"/>
              <a:t>Cobol</a:t>
            </a:r>
            <a:r>
              <a:rPr lang="zh-CN" altLang="en-US" smtClean="0"/>
              <a:t>、</a:t>
            </a:r>
            <a:r>
              <a:rPr lang="en-US" altLang="zh-CN" smtClean="0"/>
              <a:t>Lisp</a:t>
            </a:r>
            <a:r>
              <a:rPr lang="zh-CN" altLang="en-US" smtClean="0"/>
              <a:t>、</a:t>
            </a:r>
            <a:r>
              <a:rPr lang="en-US" altLang="zh-CN" smtClean="0"/>
              <a:t>C</a:t>
            </a:r>
            <a:r>
              <a:rPr lang="zh-CN" altLang="en-US" smtClean="0"/>
              <a:t>、</a:t>
            </a:r>
            <a:r>
              <a:rPr lang="en-US" altLang="zh-CN" smtClean="0"/>
              <a:t>C++</a:t>
            </a:r>
            <a:r>
              <a:rPr lang="zh-CN" altLang="en-US" smtClean="0"/>
              <a:t>、</a:t>
            </a:r>
            <a:r>
              <a:rPr lang="en-US" altLang="zh-CN" smtClean="0"/>
              <a:t>C#</a:t>
            </a:r>
            <a:r>
              <a:rPr lang="zh-CN" altLang="en-US" smtClean="0"/>
              <a:t>、</a:t>
            </a:r>
            <a:r>
              <a:rPr lang="en-US" altLang="zh-CN" smtClean="0"/>
              <a:t>Java</a:t>
            </a:r>
            <a:r>
              <a:rPr lang="zh-CN" altLang="en-US" smtClean="0"/>
              <a:t>等</a:t>
            </a:r>
            <a:endParaRPr lang="en-US" altLang="zh-CN" smtClean="0"/>
          </a:p>
          <a:p>
            <a:pPr lvl="1">
              <a:lnSpc>
                <a:spcPct val="130000"/>
              </a:lnSpc>
              <a:defRPr/>
            </a:pPr>
            <a:r>
              <a:rPr lang="zh-CN" altLang="en-US" smtClean="0"/>
              <a:t>第四代语言：特定应用的语言</a:t>
            </a:r>
            <a:endParaRPr lang="en-US" altLang="zh-CN" smtClean="0"/>
          </a:p>
          <a:p>
            <a:pPr lvl="2">
              <a:lnSpc>
                <a:spcPct val="130000"/>
              </a:lnSpc>
              <a:defRPr/>
            </a:pPr>
            <a:r>
              <a:rPr lang="en-US" altLang="zh-CN" smtClean="0"/>
              <a:t>NOMAD</a:t>
            </a:r>
            <a:r>
              <a:rPr lang="zh-CN" altLang="en-US" smtClean="0"/>
              <a:t>，</a:t>
            </a:r>
            <a:r>
              <a:rPr lang="en-US" altLang="zh-CN" smtClean="0"/>
              <a:t>SQL</a:t>
            </a:r>
            <a:r>
              <a:rPr lang="zh-CN" altLang="en-US" smtClean="0"/>
              <a:t>，</a:t>
            </a:r>
            <a:r>
              <a:rPr lang="en-US" altLang="zh-CN" smtClean="0"/>
              <a:t>Postscript</a:t>
            </a:r>
          </a:p>
          <a:p>
            <a:pPr lvl="1">
              <a:lnSpc>
                <a:spcPct val="130000"/>
              </a:lnSpc>
              <a:defRPr/>
            </a:pPr>
            <a:r>
              <a:rPr lang="zh-CN" altLang="en-US" smtClean="0"/>
              <a:t>第五代语言：基于逻辑和约束的语言</a:t>
            </a:r>
            <a:endParaRPr lang="en-US" altLang="zh-CN" smtClean="0"/>
          </a:p>
          <a:p>
            <a:pPr lvl="2">
              <a:lnSpc>
                <a:spcPct val="130000"/>
              </a:lnSpc>
              <a:defRPr/>
            </a:pPr>
            <a:r>
              <a:rPr lang="en-US" altLang="zh-CN" smtClean="0"/>
              <a:t>Prolog</a:t>
            </a:r>
            <a:r>
              <a:rPr lang="zh-CN" altLang="en-US" smtClean="0"/>
              <a:t>，</a:t>
            </a:r>
            <a:r>
              <a:rPr lang="en-US" altLang="zh-CN" smtClean="0"/>
              <a:t>OPS5</a:t>
            </a:r>
            <a:endParaRPr lang="zh-CN" altLang="en-US" smtClean="0"/>
          </a:p>
        </p:txBody>
      </p:sp>
      <p:sp>
        <p:nvSpPr>
          <p:cNvPr id="5" name="灯片编号占位符 4"/>
          <p:cNvSpPr>
            <a:spLocks noGrp="1"/>
          </p:cNvSpPr>
          <p:nvPr>
            <p:ph type="sldNum" sz="quarter" idx="10"/>
          </p:nvPr>
        </p:nvSpPr>
        <p:spPr/>
        <p:txBody>
          <a:bodyPr/>
          <a:lstStyle/>
          <a:p>
            <a:pPr>
              <a:defRPr/>
            </a:pPr>
            <a:fld id="{F2FF9192-C5FC-4D21-8E39-264235052452}" type="slidenum">
              <a:rPr lang="zh-CN" altLang="en-US" smtClean="0"/>
              <a:pPr>
                <a:defRPr/>
              </a:pPr>
              <a:t>44</a:t>
            </a:fld>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副标题 6"/>
          <p:cNvSpPr>
            <a:spLocks noGrp="1"/>
          </p:cNvSpPr>
          <p:nvPr>
            <p:ph type="subTitle" idx="1"/>
          </p:nvPr>
        </p:nvSpPr>
        <p:spPr/>
        <p:txBody>
          <a:bodyPr/>
          <a:lstStyle/>
          <a:p>
            <a:endParaRPr lang="zh-CN" altLang="en-US" smtClean="0"/>
          </a:p>
        </p:txBody>
      </p:sp>
      <p:sp>
        <p:nvSpPr>
          <p:cNvPr id="59395" name="标题 5"/>
          <p:cNvSpPr>
            <a:spLocks noGrp="1"/>
          </p:cNvSpPr>
          <p:nvPr>
            <p:ph type="ctrTitle"/>
          </p:nvPr>
        </p:nvSpPr>
        <p:spPr/>
        <p:txBody>
          <a:bodyPr/>
          <a:lstStyle/>
          <a:p>
            <a:r>
              <a:rPr lang="zh-CN" altLang="en-US" smtClean="0"/>
              <a:t>编译技术的相关科学和应用</a:t>
            </a:r>
          </a:p>
        </p:txBody>
      </p:sp>
      <p:sp>
        <p:nvSpPr>
          <p:cNvPr id="59396"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06D88160-D54D-4778-B748-FDB66DE498F2}" type="datetime1">
              <a:rPr lang="zh-CN" altLang="en-US" smtClean="0"/>
              <a:pPr/>
              <a:t>2021/9/1</a:t>
            </a:fld>
            <a:endParaRPr lang="en-US" altLang="zh-CN" smtClean="0"/>
          </a:p>
        </p:txBody>
      </p:sp>
      <p:sp>
        <p:nvSpPr>
          <p:cNvPr id="59397" name="灯片编号占位符 4"/>
          <p:cNvSpPr>
            <a:spLocks noGrp="1"/>
          </p:cNvSpPr>
          <p:nvPr>
            <p:ph type="sldNum" sz="quarter" idx="12"/>
          </p:nvPr>
        </p:nvSpPr>
        <p:spPr>
          <a:noFill/>
        </p:spPr>
        <p:txBody>
          <a:bodyPr/>
          <a:lstStyle/>
          <a:p>
            <a:fld id="{4AE9DB51-EBF8-4FEC-A1D6-7AD51E1ADD6A}" type="slidenum">
              <a:rPr lang="zh-CN" altLang="en-US" smtClean="0">
                <a:ea typeface="宋体" charset="-122"/>
              </a:rPr>
              <a:pPr/>
              <a:t>45</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编译器设计和实现中的建模</a:t>
            </a:r>
          </a:p>
        </p:txBody>
      </p:sp>
      <p:sp>
        <p:nvSpPr>
          <p:cNvPr id="60419" name="内容占位符 2"/>
          <p:cNvSpPr>
            <a:spLocks noGrp="1"/>
          </p:cNvSpPr>
          <p:nvPr>
            <p:ph idx="1"/>
          </p:nvPr>
        </p:nvSpPr>
        <p:spPr/>
        <p:txBody>
          <a:bodyPr/>
          <a:lstStyle/>
          <a:p>
            <a:pPr>
              <a:defRPr/>
            </a:pPr>
            <a:r>
              <a:rPr lang="zh-CN" altLang="en-US" dirty="0" smtClean="0"/>
              <a:t>编译器的研究问题</a:t>
            </a:r>
            <a:endParaRPr lang="en-US" altLang="zh-CN" dirty="0" smtClean="0"/>
          </a:p>
          <a:p>
            <a:pPr lvl="1">
              <a:defRPr/>
            </a:pPr>
            <a:r>
              <a:rPr lang="zh-CN" altLang="en-US" dirty="0" smtClean="0"/>
              <a:t>如何设计正确的数学模型</a:t>
            </a:r>
            <a:endParaRPr lang="en-US" altLang="zh-CN" dirty="0" smtClean="0"/>
          </a:p>
          <a:p>
            <a:pPr lvl="1">
              <a:defRPr/>
            </a:pPr>
            <a:r>
              <a:rPr lang="zh-CN" altLang="en-US" dirty="0" smtClean="0"/>
              <a:t>如何选择正确的算法</a:t>
            </a:r>
            <a:endParaRPr lang="en-US" altLang="zh-CN" dirty="0" smtClean="0"/>
          </a:p>
          <a:p>
            <a:pPr>
              <a:defRPr/>
            </a:pPr>
            <a:r>
              <a:rPr lang="zh-CN" altLang="en-US" dirty="0" smtClean="0"/>
              <a:t>基本的数学模型</a:t>
            </a:r>
            <a:endParaRPr lang="en-US" altLang="zh-CN" dirty="0" smtClean="0"/>
          </a:p>
          <a:p>
            <a:pPr lvl="1">
              <a:defRPr/>
            </a:pPr>
            <a:r>
              <a:rPr lang="zh-CN" altLang="en-US" dirty="0" smtClean="0"/>
              <a:t>有穷状态自动机和正则表达式</a:t>
            </a:r>
            <a:endParaRPr lang="en-US" altLang="zh-CN" dirty="0" smtClean="0"/>
          </a:p>
          <a:p>
            <a:pPr lvl="2">
              <a:defRPr/>
            </a:pPr>
            <a:r>
              <a:rPr lang="zh-CN" altLang="en-US" dirty="0" smtClean="0"/>
              <a:t>描述程序的词法单位，描述编译器识别词法单位的算法</a:t>
            </a:r>
            <a:endParaRPr lang="en-US" altLang="zh-CN" dirty="0" smtClean="0"/>
          </a:p>
          <a:p>
            <a:pPr lvl="1">
              <a:defRPr/>
            </a:pPr>
            <a:r>
              <a:rPr lang="zh-CN" altLang="en-US" dirty="0" smtClean="0"/>
              <a:t>上下文无关文法</a:t>
            </a:r>
            <a:endParaRPr lang="en-US" altLang="zh-CN" dirty="0" smtClean="0"/>
          </a:p>
          <a:p>
            <a:pPr lvl="2">
              <a:defRPr/>
            </a:pPr>
            <a:r>
              <a:rPr lang="zh-CN" altLang="en-US" dirty="0" smtClean="0"/>
              <a:t>描述程序设计语言的语法结构</a:t>
            </a:r>
            <a:endParaRPr lang="en-US" altLang="zh-CN" dirty="0" smtClean="0"/>
          </a:p>
          <a:p>
            <a:pPr lvl="1">
              <a:defRPr/>
            </a:pPr>
            <a:r>
              <a:rPr lang="zh-CN" altLang="en-US" dirty="0" smtClean="0"/>
              <a:t>树形结构</a:t>
            </a:r>
            <a:endParaRPr lang="en-US" altLang="zh-CN" dirty="0" smtClean="0"/>
          </a:p>
          <a:p>
            <a:pPr lvl="2">
              <a:defRPr/>
            </a:pPr>
            <a:r>
              <a:rPr lang="zh-CN" altLang="en-US" dirty="0" smtClean="0"/>
              <a:t>表示程序结构以及程序到目标代码的翻译方法</a:t>
            </a:r>
          </a:p>
        </p:txBody>
      </p:sp>
      <p:sp>
        <p:nvSpPr>
          <p:cNvPr id="5" name="灯片编号占位符 4"/>
          <p:cNvSpPr>
            <a:spLocks noGrp="1"/>
          </p:cNvSpPr>
          <p:nvPr>
            <p:ph type="sldNum" sz="quarter" idx="10"/>
          </p:nvPr>
        </p:nvSpPr>
        <p:spPr/>
        <p:txBody>
          <a:bodyPr/>
          <a:lstStyle/>
          <a:p>
            <a:pPr>
              <a:defRPr/>
            </a:pPr>
            <a:fld id="{6BD82DE2-89F8-443E-ADB6-1A6F9222057F}" type="slidenum">
              <a:rPr lang="zh-CN" altLang="en-US" smtClean="0"/>
              <a:pPr>
                <a:defRPr/>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代码优化的科学</a:t>
            </a:r>
          </a:p>
        </p:txBody>
      </p:sp>
      <p:sp>
        <p:nvSpPr>
          <p:cNvPr id="61443" name="内容占位符 2"/>
          <p:cNvSpPr>
            <a:spLocks noGrp="1"/>
          </p:cNvSpPr>
          <p:nvPr>
            <p:ph idx="1"/>
          </p:nvPr>
        </p:nvSpPr>
        <p:spPr/>
        <p:txBody>
          <a:bodyPr/>
          <a:lstStyle/>
          <a:p>
            <a:pPr>
              <a:lnSpc>
                <a:spcPct val="150000"/>
              </a:lnSpc>
              <a:defRPr/>
            </a:pPr>
            <a:r>
              <a:rPr lang="zh-CN" altLang="en-US" smtClean="0"/>
              <a:t>优化</a:t>
            </a:r>
            <a:endParaRPr lang="en-US" altLang="zh-CN" smtClean="0"/>
          </a:p>
          <a:p>
            <a:pPr lvl="1">
              <a:lnSpc>
                <a:spcPct val="150000"/>
              </a:lnSpc>
              <a:defRPr/>
            </a:pPr>
            <a:r>
              <a:rPr lang="zh-CN" altLang="en-US" smtClean="0"/>
              <a:t>编译器为了生成比浅显直观的代码更高效的代码而做的工作</a:t>
            </a:r>
            <a:endParaRPr lang="en-US" altLang="zh-CN" smtClean="0"/>
          </a:p>
          <a:p>
            <a:pPr>
              <a:lnSpc>
                <a:spcPct val="150000"/>
              </a:lnSpc>
              <a:defRPr/>
            </a:pPr>
            <a:r>
              <a:rPr lang="zh-CN" altLang="en-US" smtClean="0"/>
              <a:t>代码优化更重要和更复杂</a:t>
            </a:r>
            <a:endParaRPr lang="en-US" altLang="zh-CN" smtClean="0"/>
          </a:p>
          <a:p>
            <a:pPr lvl="1">
              <a:lnSpc>
                <a:spcPct val="150000"/>
              </a:lnSpc>
              <a:defRPr/>
            </a:pPr>
            <a:r>
              <a:rPr lang="zh-CN" altLang="en-US" smtClean="0"/>
              <a:t>更复杂是因为处理器体系结构更复杂，改进代码执行方式的机会更多</a:t>
            </a:r>
            <a:endParaRPr lang="en-US" altLang="zh-CN" smtClean="0"/>
          </a:p>
          <a:p>
            <a:pPr lvl="1">
              <a:lnSpc>
                <a:spcPct val="150000"/>
              </a:lnSpc>
              <a:defRPr/>
            </a:pPr>
            <a:r>
              <a:rPr lang="zh-CN" altLang="en-US" smtClean="0"/>
              <a:t>更重要是因为巨型并发计算机要求实质性的优化，否则其性能会呈数量级地下降；多处理器计算机也导致编译器要充分利用计算机硬件的优势</a:t>
            </a:r>
          </a:p>
        </p:txBody>
      </p:sp>
      <p:sp>
        <p:nvSpPr>
          <p:cNvPr id="5" name="灯片编号占位符 4"/>
          <p:cNvSpPr>
            <a:spLocks noGrp="1"/>
          </p:cNvSpPr>
          <p:nvPr>
            <p:ph type="sldNum" sz="quarter" idx="10"/>
          </p:nvPr>
        </p:nvSpPr>
        <p:spPr/>
        <p:txBody>
          <a:bodyPr/>
          <a:lstStyle/>
          <a:p>
            <a:pPr>
              <a:defRPr/>
            </a:pPr>
            <a:fld id="{D7F526A9-0189-4C91-9EED-A5BAA3B0003A}" type="slidenum">
              <a:rPr lang="zh-CN" altLang="en-US" smtClean="0"/>
              <a:pPr>
                <a:defRPr/>
              </a:pPr>
              <a:t>47</a:t>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代码优化的科学</a:t>
            </a:r>
          </a:p>
        </p:txBody>
      </p:sp>
      <p:sp>
        <p:nvSpPr>
          <p:cNvPr id="62467" name="内容占位符 2"/>
          <p:cNvSpPr>
            <a:spLocks noGrp="1"/>
          </p:cNvSpPr>
          <p:nvPr>
            <p:ph idx="1"/>
          </p:nvPr>
        </p:nvSpPr>
        <p:spPr/>
        <p:txBody>
          <a:bodyPr/>
          <a:lstStyle/>
          <a:p>
            <a:pPr>
              <a:defRPr/>
            </a:pPr>
            <a:r>
              <a:rPr lang="zh-CN" altLang="en-US" smtClean="0"/>
              <a:t>理论方面</a:t>
            </a:r>
            <a:endParaRPr lang="en-US" altLang="zh-CN" smtClean="0"/>
          </a:p>
          <a:p>
            <a:pPr lvl="1">
              <a:defRPr/>
            </a:pPr>
            <a:r>
              <a:rPr lang="zh-CN" altLang="en-US" smtClean="0"/>
              <a:t>围绕代码优化已经建立了一套广泛且有用的理论</a:t>
            </a:r>
            <a:endParaRPr lang="en-US" altLang="zh-CN" smtClean="0"/>
          </a:p>
          <a:p>
            <a:pPr lvl="2">
              <a:defRPr/>
            </a:pPr>
            <a:r>
              <a:rPr lang="zh-CN" altLang="en-US" smtClean="0"/>
              <a:t>图、矩阵、线性规划等</a:t>
            </a:r>
            <a:endParaRPr lang="en-US" altLang="zh-CN" smtClean="0"/>
          </a:p>
          <a:p>
            <a:pPr lvl="1">
              <a:defRPr/>
            </a:pPr>
            <a:r>
              <a:rPr lang="zh-CN" altLang="en-US" smtClean="0"/>
              <a:t>应用严格的数学基础，可以证明优化是正确的，并且对所有可能的输入都产生预期效果</a:t>
            </a:r>
            <a:endParaRPr lang="en-US" altLang="zh-CN" smtClean="0"/>
          </a:p>
          <a:p>
            <a:pPr>
              <a:defRPr/>
            </a:pPr>
            <a:r>
              <a:rPr lang="zh-CN" altLang="en-US" smtClean="0"/>
              <a:t>编译器优化设计必须满足的目标</a:t>
            </a:r>
            <a:endParaRPr lang="en-US" altLang="zh-CN" smtClean="0"/>
          </a:p>
          <a:p>
            <a:pPr lvl="1">
              <a:defRPr/>
            </a:pPr>
            <a:r>
              <a:rPr lang="zh-CN" altLang="en-US" smtClean="0"/>
              <a:t>优化必须是正确的，不能改变被编译程序的含义</a:t>
            </a:r>
            <a:endParaRPr lang="en-US" altLang="zh-CN" smtClean="0"/>
          </a:p>
          <a:p>
            <a:pPr lvl="1">
              <a:defRPr/>
            </a:pPr>
            <a:r>
              <a:rPr lang="zh-CN" altLang="en-US" smtClean="0"/>
              <a:t>优化必须能够改善很多程序的性能</a:t>
            </a:r>
            <a:endParaRPr lang="en-US" altLang="zh-CN" smtClean="0"/>
          </a:p>
          <a:p>
            <a:pPr lvl="1">
              <a:defRPr/>
            </a:pPr>
            <a:r>
              <a:rPr lang="zh-CN" altLang="en-US" smtClean="0"/>
              <a:t>优化所需的时间必须保持在合理的范围内</a:t>
            </a:r>
            <a:endParaRPr lang="en-US" altLang="zh-CN" smtClean="0"/>
          </a:p>
          <a:p>
            <a:pPr lvl="1">
              <a:defRPr/>
            </a:pPr>
            <a:r>
              <a:rPr lang="zh-CN" altLang="en-US" smtClean="0"/>
              <a:t>优化所需要的工程方面的工作必须是可管理的</a:t>
            </a:r>
          </a:p>
        </p:txBody>
      </p:sp>
      <p:sp>
        <p:nvSpPr>
          <p:cNvPr id="5" name="灯片编号占位符 4"/>
          <p:cNvSpPr>
            <a:spLocks noGrp="1"/>
          </p:cNvSpPr>
          <p:nvPr>
            <p:ph type="sldNum" sz="quarter" idx="10"/>
          </p:nvPr>
        </p:nvSpPr>
        <p:spPr/>
        <p:txBody>
          <a:bodyPr/>
          <a:lstStyle/>
          <a:p>
            <a:pPr>
              <a:defRPr/>
            </a:pPr>
            <a:fld id="{E3CCDF1F-8EBF-41DA-9F9D-2018C2591F36}" type="slidenum">
              <a:rPr lang="zh-CN" altLang="en-US" smtClean="0"/>
              <a:pPr>
                <a:defRPr/>
              </a:pPr>
              <a:t>48</a:t>
            </a:fld>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编译技术的应用</a:t>
            </a:r>
            <a:r>
              <a:rPr lang="en-US" altLang="zh-CN" smtClean="0"/>
              <a:t>……</a:t>
            </a:r>
            <a:r>
              <a:rPr lang="zh-CN" altLang="en-US" smtClean="0"/>
              <a:t>高级程序设计语言</a:t>
            </a:r>
          </a:p>
        </p:txBody>
      </p:sp>
      <p:sp>
        <p:nvSpPr>
          <p:cNvPr id="63491" name="内容占位符 2"/>
          <p:cNvSpPr>
            <a:spLocks noGrp="1"/>
          </p:cNvSpPr>
          <p:nvPr>
            <p:ph idx="1"/>
          </p:nvPr>
        </p:nvSpPr>
        <p:spPr/>
        <p:txBody>
          <a:bodyPr/>
          <a:lstStyle/>
          <a:p>
            <a:pPr>
              <a:defRPr/>
            </a:pPr>
            <a:r>
              <a:rPr lang="zh-CN" altLang="en-US" dirty="0" smtClean="0"/>
              <a:t>程序设计语言的选择</a:t>
            </a:r>
            <a:endParaRPr lang="en-US" altLang="zh-CN" dirty="0" smtClean="0"/>
          </a:p>
          <a:p>
            <a:pPr lvl="1">
              <a:defRPr/>
            </a:pPr>
            <a:r>
              <a:rPr lang="zh-CN" altLang="en-US" dirty="0" smtClean="0"/>
              <a:t>使用高级程序设计语言的优缺点</a:t>
            </a:r>
            <a:endParaRPr lang="en-US" altLang="zh-CN" dirty="0" smtClean="0"/>
          </a:p>
          <a:p>
            <a:pPr lvl="2">
              <a:defRPr/>
            </a:pPr>
            <a:r>
              <a:rPr lang="zh-CN" altLang="en-US" dirty="0" smtClean="0"/>
              <a:t>高级语言定义了一个编程抽象，使用高级语言编程比较容易，但是低效，即目标程序运行较慢</a:t>
            </a:r>
            <a:endParaRPr lang="en-US" altLang="zh-CN" dirty="0" smtClean="0"/>
          </a:p>
          <a:p>
            <a:pPr lvl="1">
              <a:defRPr/>
            </a:pPr>
            <a:r>
              <a:rPr lang="zh-CN" altLang="en-US" dirty="0" smtClean="0"/>
              <a:t>使用低级程序设计语言的优缺点</a:t>
            </a:r>
            <a:endParaRPr lang="en-US" altLang="zh-CN" dirty="0" smtClean="0"/>
          </a:p>
          <a:p>
            <a:pPr lvl="2">
              <a:defRPr/>
            </a:pPr>
            <a:r>
              <a:rPr lang="zh-CN" altLang="en-US" dirty="0" smtClean="0"/>
              <a:t>程序员能更多地控制计算过程，可以产生更高效的代码</a:t>
            </a:r>
            <a:endParaRPr lang="en-US" altLang="zh-CN" dirty="0" smtClean="0"/>
          </a:p>
          <a:p>
            <a:pPr lvl="2">
              <a:defRPr/>
            </a:pPr>
            <a:r>
              <a:rPr lang="zh-CN" altLang="en-US" dirty="0" smtClean="0"/>
              <a:t>代码难编写，可移植性差，容易出错，难以维护</a:t>
            </a:r>
            <a:endParaRPr lang="en-US" altLang="zh-CN" dirty="0" smtClean="0"/>
          </a:p>
          <a:p>
            <a:pPr lvl="1">
              <a:defRPr/>
            </a:pPr>
            <a:r>
              <a:rPr lang="zh-CN" altLang="en-US" dirty="0" smtClean="0"/>
              <a:t>优化编译器</a:t>
            </a:r>
            <a:endParaRPr lang="en-US" altLang="zh-CN" dirty="0" smtClean="0"/>
          </a:p>
          <a:p>
            <a:pPr lvl="2">
              <a:defRPr/>
            </a:pPr>
            <a:r>
              <a:rPr lang="zh-CN" altLang="en-US" dirty="0" smtClean="0"/>
              <a:t>提高生成代码的性能，弥补了因高层抽象而引入的低效率</a:t>
            </a:r>
            <a:endParaRPr lang="en-US" altLang="zh-CN" dirty="0" smtClean="0"/>
          </a:p>
          <a:p>
            <a:pPr lvl="2">
              <a:defRPr/>
            </a:pPr>
            <a:r>
              <a:rPr lang="zh-CN" altLang="en-US" dirty="0"/>
              <a:t>新的程序设计语言特征推动了编译器优化的新研究</a:t>
            </a:r>
            <a:endParaRPr lang="en-US" altLang="zh-CN" dirty="0"/>
          </a:p>
        </p:txBody>
      </p:sp>
      <p:sp>
        <p:nvSpPr>
          <p:cNvPr id="5" name="灯片编号占位符 4"/>
          <p:cNvSpPr>
            <a:spLocks noGrp="1"/>
          </p:cNvSpPr>
          <p:nvPr>
            <p:ph type="sldNum" sz="quarter" idx="10"/>
          </p:nvPr>
        </p:nvSpPr>
        <p:spPr/>
        <p:txBody>
          <a:bodyPr/>
          <a:lstStyle/>
          <a:p>
            <a:pPr>
              <a:defRPr/>
            </a:pPr>
            <a:fld id="{9B34561A-5F2C-497D-B9C6-AFA009848427}" type="slidenum">
              <a:rPr lang="zh-CN" altLang="en-US" smtClean="0"/>
              <a:pPr>
                <a:defRPr/>
              </a:pPr>
              <a:t>49</a:t>
            </a:fld>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smtClean="0"/>
              <a:t>编译器</a:t>
            </a:r>
          </a:p>
        </p:txBody>
      </p:sp>
      <p:sp>
        <p:nvSpPr>
          <p:cNvPr id="9219" name="内容占位符 2"/>
          <p:cNvSpPr>
            <a:spLocks noGrp="1"/>
          </p:cNvSpPr>
          <p:nvPr>
            <p:ph idx="1"/>
          </p:nvPr>
        </p:nvSpPr>
        <p:spPr>
          <a:xfrm>
            <a:off x="457200" y="1371600"/>
            <a:ext cx="4267200" cy="5105400"/>
          </a:xfrm>
        </p:spPr>
        <p:txBody>
          <a:bodyPr/>
          <a:lstStyle/>
          <a:p>
            <a:pPr>
              <a:lnSpc>
                <a:spcPct val="130000"/>
              </a:lnSpc>
              <a:defRPr/>
            </a:pPr>
            <a:r>
              <a:rPr lang="zh-CN" altLang="en-US" dirty="0" smtClean="0"/>
              <a:t>编译器</a:t>
            </a:r>
            <a:endParaRPr lang="en-US" altLang="zh-CN" dirty="0" smtClean="0"/>
          </a:p>
          <a:p>
            <a:pPr lvl="1">
              <a:lnSpc>
                <a:spcPct val="130000"/>
              </a:lnSpc>
              <a:defRPr/>
            </a:pPr>
            <a:r>
              <a:rPr lang="zh-CN" altLang="en-US" dirty="0" smtClean="0"/>
              <a:t>编译器就是一个程序，可以阅读以某种语言（源语言）编写的程序，并把该程序</a:t>
            </a:r>
            <a:r>
              <a:rPr lang="zh-CN" altLang="en-US" dirty="0" smtClean="0">
                <a:solidFill>
                  <a:srgbClr val="FF0000"/>
                </a:solidFill>
              </a:rPr>
              <a:t>翻译</a:t>
            </a:r>
            <a:r>
              <a:rPr lang="zh-CN" altLang="en-US" dirty="0" smtClean="0"/>
              <a:t>成为一个等价的、用另一种语言（目标语言）编写的程序。</a:t>
            </a:r>
            <a:endParaRPr lang="en-US" altLang="zh-CN" dirty="0" smtClean="0"/>
          </a:p>
          <a:p>
            <a:pPr lvl="2">
              <a:lnSpc>
                <a:spcPct val="130000"/>
              </a:lnSpc>
              <a:defRPr/>
            </a:pPr>
            <a:r>
              <a:rPr lang="zh-CN" altLang="en-US" dirty="0" smtClean="0"/>
              <a:t>编译器的重要任务之一是报告在编译过程中发现的源程序中的错误。</a:t>
            </a:r>
            <a:endParaRPr lang="en-US" altLang="zh-CN" dirty="0" smtClean="0"/>
          </a:p>
        </p:txBody>
      </p:sp>
      <p:sp>
        <p:nvSpPr>
          <p:cNvPr id="5" name="灯片编号占位符 4"/>
          <p:cNvSpPr>
            <a:spLocks noGrp="1"/>
          </p:cNvSpPr>
          <p:nvPr>
            <p:ph type="sldNum" sz="quarter" idx="10"/>
          </p:nvPr>
        </p:nvSpPr>
        <p:spPr/>
        <p:txBody>
          <a:bodyPr/>
          <a:lstStyle/>
          <a:p>
            <a:pPr>
              <a:defRPr/>
            </a:pPr>
            <a:fld id="{DC51B053-2883-4742-AB6B-F46B689F6C15}" type="slidenum">
              <a:rPr lang="zh-CN" altLang="en-US" smtClean="0"/>
              <a:pPr>
                <a:defRPr/>
              </a:pPr>
              <a:t>5</a:t>
            </a:fld>
            <a:endParaRPr lang="en-US" altLang="zh-CN"/>
          </a:p>
        </p:txBody>
      </p:sp>
      <p:pic>
        <p:nvPicPr>
          <p:cNvPr id="9221" name="Picture 2"/>
          <p:cNvPicPr>
            <a:picLocks noChangeAspect="1" noChangeArrowheads="1"/>
          </p:cNvPicPr>
          <p:nvPr/>
        </p:nvPicPr>
        <p:blipFill>
          <a:blip r:embed="rId2"/>
          <a:srcRect/>
          <a:stretch>
            <a:fillRect/>
          </a:stretch>
        </p:blipFill>
        <p:spPr bwMode="auto">
          <a:xfrm>
            <a:off x="5029200" y="1828800"/>
            <a:ext cx="3525838" cy="2438400"/>
          </a:xfrm>
          <a:prstGeom prst="rect">
            <a:avLst/>
          </a:prstGeom>
          <a:noFill/>
          <a:ln w="9525">
            <a:noFill/>
            <a:miter lim="800000"/>
            <a:headEnd/>
            <a:tailEnd/>
          </a:ln>
        </p:spPr>
      </p:pic>
      <p:pic>
        <p:nvPicPr>
          <p:cNvPr id="6" name="Picture 4"/>
          <p:cNvPicPr>
            <a:picLocks noChangeAspect="1" noChangeArrowheads="1"/>
          </p:cNvPicPr>
          <p:nvPr/>
        </p:nvPicPr>
        <p:blipFill>
          <a:blip r:embed="rId3"/>
          <a:srcRect/>
          <a:stretch>
            <a:fillRect/>
          </a:stretch>
        </p:blipFill>
        <p:spPr bwMode="auto">
          <a:xfrm>
            <a:off x="5105400" y="4572000"/>
            <a:ext cx="3827929" cy="200580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对编译器的影响</a:t>
            </a:r>
          </a:p>
        </p:txBody>
      </p:sp>
      <p:sp>
        <p:nvSpPr>
          <p:cNvPr id="58371" name="内容占位符 2"/>
          <p:cNvSpPr>
            <a:spLocks noGrp="1"/>
          </p:cNvSpPr>
          <p:nvPr>
            <p:ph idx="1"/>
          </p:nvPr>
        </p:nvSpPr>
        <p:spPr/>
        <p:txBody>
          <a:bodyPr/>
          <a:lstStyle/>
          <a:p>
            <a:pPr>
              <a:defRPr/>
            </a:pPr>
            <a:r>
              <a:rPr lang="zh-CN" altLang="en-US" dirty="0" smtClean="0"/>
              <a:t>语言发展对编译器设计者的影响</a:t>
            </a:r>
            <a:endParaRPr lang="en-US" altLang="zh-CN" dirty="0" smtClean="0"/>
          </a:p>
          <a:p>
            <a:pPr lvl="1">
              <a:defRPr/>
            </a:pPr>
            <a:r>
              <a:rPr lang="zh-CN" altLang="en-US" dirty="0" smtClean="0"/>
              <a:t>编译器的设计者必须设计相应的算法和表示方式来翻译和支持新的语言特征</a:t>
            </a:r>
            <a:endParaRPr lang="en-US" altLang="zh-CN" dirty="0" smtClean="0"/>
          </a:p>
          <a:p>
            <a:pPr lvl="1">
              <a:defRPr/>
            </a:pPr>
            <a:r>
              <a:rPr lang="zh-CN" altLang="en-US" dirty="0" smtClean="0"/>
              <a:t>编译器可以推动高级语言的使用</a:t>
            </a:r>
            <a:endParaRPr lang="en-US" altLang="zh-CN" dirty="0" smtClean="0"/>
          </a:p>
        </p:txBody>
      </p:sp>
      <p:sp>
        <p:nvSpPr>
          <p:cNvPr id="5" name="灯片编号占位符 4"/>
          <p:cNvSpPr>
            <a:spLocks noGrp="1"/>
          </p:cNvSpPr>
          <p:nvPr>
            <p:ph type="sldNum" sz="quarter" idx="10"/>
          </p:nvPr>
        </p:nvSpPr>
        <p:spPr/>
        <p:txBody>
          <a:bodyPr/>
          <a:lstStyle/>
          <a:p>
            <a:pPr>
              <a:defRPr/>
            </a:pPr>
            <a:fld id="{BA8EDEFA-7EE5-4420-A629-B1FD2673DA43}" type="slidenum">
              <a:rPr lang="zh-CN" altLang="en-US" smtClean="0"/>
              <a:pPr>
                <a:defRPr/>
              </a:pPr>
              <a:t>50</a:t>
            </a:fld>
            <a:endParaRPr lang="en-US" altLang="zh-CN"/>
          </a:p>
        </p:txBody>
      </p:sp>
    </p:spTree>
    <p:extLst>
      <p:ext uri="{BB962C8B-B14F-4D97-AF65-F5344CB8AC3E}">
        <p14:creationId xmlns:p14="http://schemas.microsoft.com/office/powerpoint/2010/main" val="2822347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编译技术的应用</a:t>
            </a:r>
            <a:r>
              <a:rPr lang="en-US" altLang="zh-CN" smtClean="0"/>
              <a:t>……</a:t>
            </a:r>
            <a:r>
              <a:rPr lang="zh-CN" altLang="en-US" smtClean="0"/>
              <a:t>计算机体系结构</a:t>
            </a:r>
          </a:p>
        </p:txBody>
      </p:sp>
      <p:sp>
        <p:nvSpPr>
          <p:cNvPr id="66563" name="内容占位符 2"/>
          <p:cNvSpPr>
            <a:spLocks noGrp="1"/>
          </p:cNvSpPr>
          <p:nvPr>
            <p:ph idx="1"/>
          </p:nvPr>
        </p:nvSpPr>
        <p:spPr/>
        <p:txBody>
          <a:bodyPr/>
          <a:lstStyle/>
          <a:p>
            <a:pPr>
              <a:defRPr/>
            </a:pPr>
            <a:r>
              <a:rPr lang="zh-CN" altLang="en-US" dirty="0" smtClean="0"/>
              <a:t>计算机体系结构的发展对编译技术提出了新需求</a:t>
            </a:r>
            <a:endParaRPr lang="en-US" altLang="zh-CN" dirty="0" smtClean="0"/>
          </a:p>
          <a:p>
            <a:pPr lvl="1">
              <a:defRPr/>
            </a:pPr>
            <a:r>
              <a:rPr lang="zh-CN" altLang="en-US" dirty="0" smtClean="0"/>
              <a:t>高性能系统的并行技术和内存</a:t>
            </a:r>
            <a:r>
              <a:rPr lang="zh-CN" altLang="en-US" dirty="0" smtClean="0"/>
              <a:t>层次结构</a:t>
            </a:r>
            <a:endParaRPr lang="en-US" altLang="zh-CN" dirty="0" smtClean="0"/>
          </a:p>
          <a:p>
            <a:pPr>
              <a:defRPr/>
            </a:pPr>
            <a:r>
              <a:rPr lang="zh-CN" altLang="en-US" dirty="0"/>
              <a:t>计算机体系结构对编译器的促进</a:t>
            </a:r>
            <a:endParaRPr lang="en-US" altLang="zh-CN" dirty="0"/>
          </a:p>
          <a:p>
            <a:pPr lvl="1">
              <a:defRPr/>
            </a:pPr>
            <a:r>
              <a:rPr lang="zh-CN" altLang="en-US" dirty="0"/>
              <a:t>计算机体系结构的发展促使编译器设计者设计出新的翻译算法，尽可能利用新硬件的能力</a:t>
            </a:r>
            <a:endParaRPr lang="en-US" altLang="zh-CN" dirty="0"/>
          </a:p>
          <a:p>
            <a:pPr>
              <a:lnSpc>
                <a:spcPct val="100000"/>
              </a:lnSpc>
              <a:defRPr/>
            </a:pPr>
            <a:r>
              <a:rPr lang="zh-CN" altLang="en-US" dirty="0"/>
              <a:t>编译器对计算机体系结构的促进</a:t>
            </a:r>
            <a:endParaRPr lang="en-US" altLang="zh-CN" dirty="0"/>
          </a:p>
          <a:p>
            <a:pPr lvl="1">
              <a:lnSpc>
                <a:spcPct val="100000"/>
              </a:lnSpc>
              <a:defRPr/>
            </a:pPr>
            <a:r>
              <a:rPr lang="zh-CN" altLang="en-US" dirty="0"/>
              <a:t>开发中，在处理器设计阶段就进行编译器开发（合理利用优化技术、合理利用体系结构的特点）</a:t>
            </a:r>
            <a:endParaRPr lang="en-US" altLang="zh-CN" dirty="0"/>
          </a:p>
          <a:p>
            <a:pPr lvl="1">
              <a:lnSpc>
                <a:spcPct val="100000"/>
              </a:lnSpc>
              <a:defRPr/>
            </a:pPr>
            <a:r>
              <a:rPr lang="zh-CN" altLang="en-US" dirty="0"/>
              <a:t>通过在模拟器上运行编译得到的代码，以</a:t>
            </a:r>
            <a:r>
              <a:rPr lang="zh-CN" altLang="en-US" dirty="0" smtClean="0"/>
              <a:t>评价体系结构特征</a:t>
            </a:r>
            <a:endParaRPr lang="en-US" altLang="zh-CN" dirty="0"/>
          </a:p>
        </p:txBody>
      </p:sp>
      <p:sp>
        <p:nvSpPr>
          <p:cNvPr id="5" name="灯片编号占位符 4"/>
          <p:cNvSpPr>
            <a:spLocks noGrp="1"/>
          </p:cNvSpPr>
          <p:nvPr>
            <p:ph type="sldNum" sz="quarter" idx="10"/>
          </p:nvPr>
        </p:nvSpPr>
        <p:spPr/>
        <p:txBody>
          <a:bodyPr/>
          <a:lstStyle/>
          <a:p>
            <a:pPr>
              <a:defRPr/>
            </a:pPr>
            <a:fld id="{33391463-92A5-4FD7-BC50-63169C5B460C}" type="slidenum">
              <a:rPr lang="zh-CN" altLang="en-US" smtClean="0"/>
              <a:pPr>
                <a:defRPr/>
              </a:pPr>
              <a:t>51</a:t>
            </a:fld>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编译技术的应用</a:t>
            </a:r>
            <a:r>
              <a:rPr lang="en-US" altLang="zh-CN" smtClean="0"/>
              <a:t>……</a:t>
            </a:r>
            <a:r>
              <a:rPr lang="zh-CN" altLang="en-US" smtClean="0"/>
              <a:t>程序翻译</a:t>
            </a:r>
          </a:p>
        </p:txBody>
      </p:sp>
      <p:sp>
        <p:nvSpPr>
          <p:cNvPr id="69635" name="内容占位符 2"/>
          <p:cNvSpPr>
            <a:spLocks noGrp="1"/>
          </p:cNvSpPr>
          <p:nvPr>
            <p:ph idx="1"/>
          </p:nvPr>
        </p:nvSpPr>
        <p:spPr/>
        <p:txBody>
          <a:bodyPr/>
          <a:lstStyle/>
          <a:p>
            <a:pPr>
              <a:lnSpc>
                <a:spcPct val="114000"/>
              </a:lnSpc>
              <a:defRPr/>
            </a:pPr>
            <a:r>
              <a:rPr lang="zh-CN" altLang="en-US" dirty="0" smtClean="0"/>
              <a:t>二进制翻译</a:t>
            </a:r>
            <a:endParaRPr lang="en-US" altLang="zh-CN" dirty="0" smtClean="0"/>
          </a:p>
          <a:p>
            <a:pPr lvl="1">
              <a:lnSpc>
                <a:spcPct val="114000"/>
              </a:lnSpc>
              <a:defRPr/>
            </a:pPr>
            <a:r>
              <a:rPr lang="zh-CN" altLang="en-US" dirty="0" smtClean="0"/>
              <a:t>编译器技术可以应用于把一种机器的二进制代码翻译成另一种机器的二进制代码，使得在一种机器上能运行原本为另一个指令集编译的程序，从而增加机器上的可用软件</a:t>
            </a:r>
            <a:endParaRPr lang="en-US" altLang="zh-CN" dirty="0" smtClean="0"/>
          </a:p>
          <a:p>
            <a:pPr>
              <a:lnSpc>
                <a:spcPct val="114000"/>
              </a:lnSpc>
              <a:defRPr/>
            </a:pPr>
            <a:r>
              <a:rPr lang="zh-CN" altLang="en-US" dirty="0" smtClean="0"/>
              <a:t>硬件合成</a:t>
            </a:r>
            <a:endParaRPr lang="en-US" altLang="zh-CN" dirty="0" smtClean="0"/>
          </a:p>
          <a:p>
            <a:pPr lvl="1">
              <a:lnSpc>
                <a:spcPct val="114000"/>
              </a:lnSpc>
              <a:defRPr/>
            </a:pPr>
            <a:r>
              <a:rPr lang="zh-CN" altLang="en-US" dirty="0" smtClean="0"/>
              <a:t>用高级硬件描述语言描述的硬件设计可以由硬件合成工具翻译、生成、优化、模拟仿真</a:t>
            </a:r>
            <a:endParaRPr lang="en-US" altLang="zh-CN" dirty="0" smtClean="0"/>
          </a:p>
          <a:p>
            <a:pPr lvl="1">
              <a:lnSpc>
                <a:spcPct val="114000"/>
              </a:lnSpc>
              <a:defRPr/>
            </a:pPr>
            <a:r>
              <a:rPr lang="zh-CN" altLang="en-US" dirty="0" smtClean="0"/>
              <a:t>例如各种</a:t>
            </a:r>
            <a:r>
              <a:rPr lang="en-US" altLang="zh-CN" dirty="0" smtClean="0"/>
              <a:t>CAD</a:t>
            </a:r>
            <a:r>
              <a:rPr lang="zh-CN" altLang="en-US" dirty="0" smtClean="0"/>
              <a:t>工具</a:t>
            </a:r>
            <a:endParaRPr lang="en-US" altLang="zh-CN" dirty="0" smtClean="0"/>
          </a:p>
          <a:p>
            <a:pPr lvl="1">
              <a:lnSpc>
                <a:spcPct val="114000"/>
              </a:lnSpc>
              <a:defRPr/>
            </a:pPr>
            <a:r>
              <a:rPr lang="zh-CN" altLang="en-US" dirty="0" smtClean="0"/>
              <a:t>可以降低成本、控制风险、加快进度</a:t>
            </a:r>
            <a:endParaRPr lang="en-US" altLang="zh-CN" dirty="0" smtClean="0"/>
          </a:p>
          <a:p>
            <a:pPr>
              <a:lnSpc>
                <a:spcPct val="114000"/>
              </a:lnSpc>
              <a:defRPr/>
            </a:pPr>
            <a:r>
              <a:rPr lang="zh-CN" altLang="en-US" dirty="0" smtClean="0"/>
              <a:t>数据查询</a:t>
            </a:r>
            <a:r>
              <a:rPr lang="zh-CN" altLang="en-US" dirty="0" smtClean="0"/>
              <a:t>解释器</a:t>
            </a:r>
            <a:endParaRPr lang="en-US" altLang="zh-CN" dirty="0" smtClean="0"/>
          </a:p>
          <a:p>
            <a:pPr>
              <a:lnSpc>
                <a:spcPct val="114000"/>
              </a:lnSpc>
              <a:defRPr/>
            </a:pPr>
            <a:r>
              <a:rPr lang="en-US" altLang="zh-CN" dirty="0" smtClean="0"/>
              <a:t>……</a:t>
            </a:r>
            <a:endParaRPr lang="en-US" altLang="zh-CN" dirty="0" smtClean="0"/>
          </a:p>
        </p:txBody>
      </p:sp>
      <p:sp>
        <p:nvSpPr>
          <p:cNvPr id="5" name="灯片编号占位符 4"/>
          <p:cNvSpPr>
            <a:spLocks noGrp="1"/>
          </p:cNvSpPr>
          <p:nvPr>
            <p:ph type="sldNum" sz="quarter" idx="10"/>
          </p:nvPr>
        </p:nvSpPr>
        <p:spPr/>
        <p:txBody>
          <a:bodyPr/>
          <a:lstStyle/>
          <a:p>
            <a:pPr>
              <a:defRPr/>
            </a:pPr>
            <a:fld id="{9DC7F56A-D514-43A2-AD82-91F44BDB9802}" type="slidenum">
              <a:rPr lang="zh-CN" altLang="en-US" smtClean="0"/>
              <a:pPr>
                <a:defRPr/>
              </a:pPr>
              <a:t>52</a:t>
            </a:fld>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639121D-C4A1-4300-B4BB-6A09E1F35E0A}" type="slidenum">
              <a:rPr lang="zh-CN" altLang="en-US" smtClean="0"/>
              <a:pPr>
                <a:defRPr/>
              </a:pPr>
              <a:t>53</a:t>
            </a:fld>
            <a:endParaRPr lang="en-US" altLang="zh-CN"/>
          </a:p>
        </p:txBody>
      </p:sp>
      <p:pic>
        <p:nvPicPr>
          <p:cNvPr id="1026" name="Picture 2" descr="æ¥çæºå¾å"/>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3446"/>
            <a:ext cx="4648199" cy="3415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ss0.baidu.com/7Po3dSag_xI4khGko9WTAnF6hhy/zhidao/pic/item/562c11dfa9ec8a1314cec4e9fa03918fa1ecc0e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447"/>
            <a:ext cx="4495799" cy="3415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æ¥çæºå¾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 y="3428998"/>
            <a:ext cx="464515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æ¥çæºå¾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28999"/>
            <a:ext cx="44958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309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639121D-C4A1-4300-B4BB-6A09E1F35E0A}" type="slidenum">
              <a:rPr lang="zh-CN" altLang="en-US" smtClean="0"/>
              <a:pPr>
                <a:defRPr/>
              </a:pPr>
              <a:t>54</a:t>
            </a:fld>
            <a:endParaRPr lang="en-US" altLang="zh-CN"/>
          </a:p>
        </p:txBody>
      </p:sp>
      <p:pic>
        <p:nvPicPr>
          <p:cNvPr id="5" name="Picture 4" descr="https://www.ibm.com/support/knowledgecenter/zh/SSEPGG_11.1.0/com.ibm.db2.luw.admin.perf.doc/doc/000001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568"/>
            <a:ext cx="4924425" cy="67622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4482"/>
            <a:ext cx="4219575" cy="511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7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编译技术的应用</a:t>
            </a:r>
            <a:r>
              <a:rPr lang="en-US" altLang="zh-CN" smtClean="0"/>
              <a:t>……</a:t>
            </a:r>
            <a:r>
              <a:rPr lang="zh-CN" altLang="en-US" smtClean="0"/>
              <a:t>软件生产率工具</a:t>
            </a:r>
          </a:p>
        </p:txBody>
      </p:sp>
      <p:sp>
        <p:nvSpPr>
          <p:cNvPr id="70659" name="内容占位符 2"/>
          <p:cNvSpPr>
            <a:spLocks noGrp="1"/>
          </p:cNvSpPr>
          <p:nvPr>
            <p:ph idx="1"/>
          </p:nvPr>
        </p:nvSpPr>
        <p:spPr/>
        <p:txBody>
          <a:bodyPr/>
          <a:lstStyle/>
          <a:p>
            <a:pPr>
              <a:lnSpc>
                <a:spcPct val="110000"/>
              </a:lnSpc>
              <a:defRPr/>
            </a:pPr>
            <a:r>
              <a:rPr lang="zh-CN" altLang="en-US" dirty="0" smtClean="0"/>
              <a:t>静态分析工具</a:t>
            </a:r>
            <a:endParaRPr lang="en-US" altLang="zh-CN" dirty="0" smtClean="0"/>
          </a:p>
          <a:p>
            <a:pPr lvl="1">
              <a:lnSpc>
                <a:spcPct val="110000"/>
              </a:lnSpc>
              <a:defRPr/>
            </a:pPr>
            <a:r>
              <a:rPr lang="zh-CN" altLang="en-US" dirty="0" smtClean="0"/>
              <a:t>利用数据流分析技术可以静态定位错误、探测安全漏洞</a:t>
            </a:r>
            <a:endParaRPr lang="en-US" altLang="zh-CN" dirty="0" smtClean="0"/>
          </a:p>
          <a:p>
            <a:pPr>
              <a:lnSpc>
                <a:spcPct val="110000"/>
              </a:lnSpc>
              <a:defRPr/>
            </a:pPr>
            <a:r>
              <a:rPr lang="zh-CN" altLang="en-US" dirty="0" smtClean="0"/>
              <a:t>内存管理工具</a:t>
            </a:r>
            <a:endParaRPr lang="en-US" altLang="zh-CN" dirty="0" smtClean="0"/>
          </a:p>
          <a:p>
            <a:pPr lvl="1">
              <a:lnSpc>
                <a:spcPct val="110000"/>
              </a:lnSpc>
              <a:defRPr/>
            </a:pPr>
            <a:r>
              <a:rPr lang="zh-CN" altLang="en-US" dirty="0" smtClean="0"/>
              <a:t>垃圾收集机制，在效率和易编程与软件可靠性之间的折中</a:t>
            </a:r>
            <a:endParaRPr lang="en-US" altLang="zh-CN" dirty="0" smtClean="0"/>
          </a:p>
          <a:p>
            <a:pPr>
              <a:lnSpc>
                <a:spcPct val="110000"/>
              </a:lnSpc>
              <a:defRPr/>
            </a:pPr>
            <a:r>
              <a:rPr lang="en-US" altLang="zh-CN" dirty="0" smtClean="0"/>
              <a:t>……</a:t>
            </a:r>
            <a:endParaRPr lang="zh-CN" altLang="en-US" dirty="0" smtClean="0"/>
          </a:p>
        </p:txBody>
      </p:sp>
      <p:sp>
        <p:nvSpPr>
          <p:cNvPr id="5" name="灯片编号占位符 4"/>
          <p:cNvSpPr>
            <a:spLocks noGrp="1"/>
          </p:cNvSpPr>
          <p:nvPr>
            <p:ph type="sldNum" sz="quarter" idx="10"/>
          </p:nvPr>
        </p:nvSpPr>
        <p:spPr/>
        <p:txBody>
          <a:bodyPr/>
          <a:lstStyle/>
          <a:p>
            <a:pPr>
              <a:defRPr/>
            </a:pPr>
            <a:fld id="{39A9BE0B-6E2B-4398-A775-BAC5BCC79693}" type="slidenum">
              <a:rPr lang="zh-CN" altLang="en-US" smtClean="0"/>
              <a:pPr>
                <a:defRPr/>
              </a:pPr>
              <a:t>55</a:t>
            </a:fld>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副标题 6"/>
          <p:cNvSpPr>
            <a:spLocks noGrp="1"/>
          </p:cNvSpPr>
          <p:nvPr>
            <p:ph type="subTitle" idx="1"/>
          </p:nvPr>
        </p:nvSpPr>
        <p:spPr>
          <a:xfrm>
            <a:off x="1905000" y="5410200"/>
            <a:ext cx="5638800" cy="533400"/>
          </a:xfrm>
        </p:spPr>
        <p:txBody>
          <a:bodyPr/>
          <a:lstStyle/>
          <a:p>
            <a:r>
              <a:rPr lang="zh-CN" altLang="en-US" smtClean="0"/>
              <a:t>程序设计语言研究中的重要术语和概念</a:t>
            </a:r>
          </a:p>
        </p:txBody>
      </p:sp>
      <p:sp>
        <p:nvSpPr>
          <p:cNvPr id="71683" name="标题 5"/>
          <p:cNvSpPr>
            <a:spLocks noGrp="1"/>
          </p:cNvSpPr>
          <p:nvPr>
            <p:ph type="ctrTitle"/>
          </p:nvPr>
        </p:nvSpPr>
        <p:spPr/>
        <p:txBody>
          <a:bodyPr/>
          <a:lstStyle/>
          <a:p>
            <a:r>
              <a:rPr lang="zh-CN" altLang="en-US" smtClean="0"/>
              <a:t>程序设计语言基础</a:t>
            </a:r>
          </a:p>
        </p:txBody>
      </p:sp>
      <p:sp>
        <p:nvSpPr>
          <p:cNvPr id="71684"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C4C8E666-67D5-4A83-8C2A-95DC13876C64}" type="datetime1">
              <a:rPr lang="zh-CN" altLang="en-US" smtClean="0"/>
              <a:pPr/>
              <a:t>2021/9/1</a:t>
            </a:fld>
            <a:endParaRPr lang="en-US" altLang="zh-CN" smtClean="0"/>
          </a:p>
        </p:txBody>
      </p:sp>
      <p:sp>
        <p:nvSpPr>
          <p:cNvPr id="71685" name="灯片编号占位符 4"/>
          <p:cNvSpPr>
            <a:spLocks noGrp="1"/>
          </p:cNvSpPr>
          <p:nvPr>
            <p:ph type="sldNum" sz="quarter" idx="12"/>
          </p:nvPr>
        </p:nvSpPr>
        <p:spPr>
          <a:noFill/>
        </p:spPr>
        <p:txBody>
          <a:bodyPr/>
          <a:lstStyle/>
          <a:p>
            <a:fld id="{D860752A-954F-470E-A6A0-2F4023408898}" type="slidenum">
              <a:rPr lang="zh-CN" altLang="en-US" smtClean="0">
                <a:ea typeface="宋体" charset="-122"/>
              </a:rPr>
              <a:pPr/>
              <a:t>56</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静态和动态</a:t>
            </a:r>
          </a:p>
        </p:txBody>
      </p:sp>
      <p:sp>
        <p:nvSpPr>
          <p:cNvPr id="72707" name="内容占位符 2"/>
          <p:cNvSpPr>
            <a:spLocks noGrp="1"/>
          </p:cNvSpPr>
          <p:nvPr>
            <p:ph idx="1"/>
          </p:nvPr>
        </p:nvSpPr>
        <p:spPr/>
        <p:txBody>
          <a:bodyPr/>
          <a:lstStyle/>
          <a:p>
            <a:pPr>
              <a:lnSpc>
                <a:spcPct val="150000"/>
              </a:lnSpc>
              <a:defRPr/>
            </a:pPr>
            <a:r>
              <a:rPr lang="zh-CN" altLang="en-US" dirty="0" smtClean="0"/>
              <a:t>静态策略和动态策略</a:t>
            </a:r>
            <a:endParaRPr lang="en-US" altLang="zh-CN" dirty="0" smtClean="0"/>
          </a:p>
          <a:p>
            <a:pPr lvl="1">
              <a:lnSpc>
                <a:spcPct val="150000"/>
              </a:lnSpc>
              <a:defRPr/>
            </a:pPr>
            <a:r>
              <a:rPr lang="zh-CN" altLang="en-US" dirty="0" smtClean="0"/>
              <a:t>设计编译器时最重要的问题之一是编译器能够对程序做出哪些决策</a:t>
            </a:r>
            <a:endParaRPr lang="en-US" altLang="zh-CN" dirty="0" smtClean="0"/>
          </a:p>
          <a:p>
            <a:pPr lvl="1">
              <a:lnSpc>
                <a:spcPct val="150000"/>
              </a:lnSpc>
              <a:defRPr/>
            </a:pPr>
            <a:r>
              <a:rPr lang="zh-CN" altLang="en-US" dirty="0" smtClean="0"/>
              <a:t>如果一个语言使用的策略支持编译器静态决定某个问题，那么我们说这个语言使用了静态（</a:t>
            </a:r>
            <a:r>
              <a:rPr lang="en-US" altLang="zh-CN" i="1" dirty="0" smtClean="0"/>
              <a:t>static</a:t>
            </a:r>
            <a:r>
              <a:rPr lang="zh-CN" altLang="en-US" dirty="0" smtClean="0"/>
              <a:t>）策略，或者说这个问题可以在编译时刻（</a:t>
            </a:r>
            <a:r>
              <a:rPr lang="en-US" altLang="zh-CN" i="1" dirty="0" smtClean="0"/>
              <a:t>compile time</a:t>
            </a:r>
            <a:r>
              <a:rPr lang="zh-CN" altLang="en-US" dirty="0" smtClean="0"/>
              <a:t>）决定</a:t>
            </a:r>
            <a:endParaRPr lang="en-US" altLang="zh-CN" dirty="0" smtClean="0"/>
          </a:p>
          <a:p>
            <a:pPr lvl="1">
              <a:lnSpc>
                <a:spcPct val="150000"/>
              </a:lnSpc>
              <a:defRPr/>
            </a:pPr>
            <a:r>
              <a:rPr lang="zh-CN" altLang="en-US" dirty="0" smtClean="0"/>
              <a:t>一个只允许在运行程序的时候做出决定的策略被称为动态（</a:t>
            </a:r>
            <a:r>
              <a:rPr lang="en-US" altLang="zh-CN" i="1" dirty="0" smtClean="0"/>
              <a:t>dynamic</a:t>
            </a:r>
            <a:r>
              <a:rPr lang="zh-CN" altLang="en-US" dirty="0" smtClean="0"/>
              <a:t>）策略，或被认为需要在运行时刻（</a:t>
            </a:r>
            <a:r>
              <a:rPr lang="en-US" altLang="zh-CN" i="1" dirty="0" smtClean="0"/>
              <a:t>run time</a:t>
            </a:r>
            <a:r>
              <a:rPr lang="zh-CN" altLang="en-US" dirty="0" smtClean="0"/>
              <a:t>）做出决定。</a:t>
            </a:r>
            <a:endParaRPr lang="en-US" altLang="zh-CN" dirty="0" smtClean="0"/>
          </a:p>
        </p:txBody>
      </p:sp>
      <p:sp>
        <p:nvSpPr>
          <p:cNvPr id="5" name="灯片编号占位符 4"/>
          <p:cNvSpPr>
            <a:spLocks noGrp="1"/>
          </p:cNvSpPr>
          <p:nvPr>
            <p:ph type="sldNum" sz="quarter" idx="10"/>
          </p:nvPr>
        </p:nvSpPr>
        <p:spPr/>
        <p:txBody>
          <a:bodyPr/>
          <a:lstStyle/>
          <a:p>
            <a:pPr>
              <a:defRPr/>
            </a:pPr>
            <a:fld id="{000A8471-4053-4ED3-993C-720F07A21ADB}" type="slidenum">
              <a:rPr lang="zh-CN" altLang="en-US" smtClean="0"/>
              <a:pPr>
                <a:defRPr/>
              </a:pPr>
              <a:t>57</a:t>
            </a:fld>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名字、标识符和变量</a:t>
            </a:r>
          </a:p>
        </p:txBody>
      </p:sp>
      <p:sp>
        <p:nvSpPr>
          <p:cNvPr id="3" name="内容占位符 2"/>
          <p:cNvSpPr>
            <a:spLocks noGrp="1"/>
          </p:cNvSpPr>
          <p:nvPr>
            <p:ph idx="1"/>
          </p:nvPr>
        </p:nvSpPr>
        <p:spPr>
          <a:xfrm>
            <a:off x="457200" y="1371600"/>
            <a:ext cx="8305800" cy="5257800"/>
          </a:xfrm>
        </p:spPr>
        <p:txBody>
          <a:bodyPr/>
          <a:lstStyle/>
          <a:p>
            <a:pPr>
              <a:defRPr/>
            </a:pPr>
            <a:r>
              <a:rPr lang="zh-CN" altLang="en-US" dirty="0" smtClean="0"/>
              <a:t>名字（</a:t>
            </a:r>
            <a:r>
              <a:rPr lang="en-US" altLang="zh-CN" i="1" dirty="0" smtClean="0"/>
              <a:t>name</a:t>
            </a:r>
            <a:r>
              <a:rPr lang="zh-CN" altLang="en-US" dirty="0" smtClean="0"/>
              <a:t>）和标识符（</a:t>
            </a:r>
            <a:r>
              <a:rPr lang="en-US" altLang="zh-CN" i="1" dirty="0" smtClean="0"/>
              <a:t>identifier</a:t>
            </a:r>
            <a:r>
              <a:rPr lang="zh-CN" altLang="en-US" dirty="0" smtClean="0"/>
              <a:t>）</a:t>
            </a:r>
            <a:endParaRPr lang="en-US" altLang="zh-CN" dirty="0" smtClean="0"/>
          </a:p>
          <a:p>
            <a:pPr lvl="1">
              <a:defRPr/>
            </a:pPr>
            <a:r>
              <a:rPr lang="zh-CN" altLang="en-US" dirty="0" smtClean="0"/>
              <a:t>标识符是一个字符串，通常由字母和数字组成，用来指向（标记）一个实体，比如数据对象、过程、类或类型</a:t>
            </a:r>
            <a:endParaRPr lang="en-US" altLang="zh-CN" dirty="0" smtClean="0"/>
          </a:p>
          <a:p>
            <a:pPr lvl="1">
              <a:defRPr/>
            </a:pPr>
            <a:r>
              <a:rPr lang="zh-CN" altLang="en-US" dirty="0" smtClean="0"/>
              <a:t>所有的标识符都是名字，但不是所有的名字都是标识符</a:t>
            </a:r>
            <a:endParaRPr lang="en-US" altLang="zh-CN" dirty="0" smtClean="0"/>
          </a:p>
          <a:p>
            <a:pPr lvl="2">
              <a:defRPr/>
            </a:pPr>
            <a:r>
              <a:rPr lang="zh-CN" altLang="en-US" dirty="0" smtClean="0"/>
              <a:t>名字也可以是一个表达式，如受限（</a:t>
            </a:r>
            <a:r>
              <a:rPr lang="en-US" altLang="zh-CN" i="1" dirty="0" smtClean="0"/>
              <a:t>qualified</a:t>
            </a:r>
            <a:r>
              <a:rPr lang="zh-CN" altLang="en-US" dirty="0" smtClean="0"/>
              <a:t>）名字</a:t>
            </a:r>
            <a:endParaRPr lang="en-US" altLang="zh-CN" dirty="0" smtClean="0"/>
          </a:p>
          <a:p>
            <a:pPr lvl="3">
              <a:defRPr/>
            </a:pPr>
            <a:r>
              <a:rPr lang="zh-CN" altLang="en-US" dirty="0" smtClean="0"/>
              <a:t>例如</a:t>
            </a:r>
            <a:r>
              <a:rPr lang="en-US" altLang="zh-CN" dirty="0" err="1" smtClean="0">
                <a:solidFill>
                  <a:schemeClr val="tx2">
                    <a:lumMod val="60000"/>
                    <a:lumOff val="40000"/>
                  </a:schemeClr>
                </a:solidFill>
              </a:rPr>
              <a:t>x.y</a:t>
            </a:r>
            <a:r>
              <a:rPr lang="zh-CN" altLang="en-US" dirty="0" smtClean="0"/>
              <a:t>可以表示结构体变量</a:t>
            </a:r>
            <a:r>
              <a:rPr lang="en-US" altLang="zh-CN" dirty="0" smtClean="0">
                <a:solidFill>
                  <a:schemeClr val="tx2">
                    <a:lumMod val="60000"/>
                    <a:lumOff val="40000"/>
                  </a:schemeClr>
                </a:solidFill>
              </a:rPr>
              <a:t>x</a:t>
            </a:r>
            <a:r>
              <a:rPr lang="zh-CN" altLang="en-US" dirty="0" smtClean="0"/>
              <a:t>中的一个成员</a:t>
            </a:r>
            <a:r>
              <a:rPr lang="en-US" altLang="zh-CN" dirty="0" smtClean="0">
                <a:solidFill>
                  <a:schemeClr val="tx2">
                    <a:lumMod val="60000"/>
                    <a:lumOff val="40000"/>
                  </a:schemeClr>
                </a:solidFill>
              </a:rPr>
              <a:t>y</a:t>
            </a:r>
            <a:r>
              <a:rPr lang="zh-CN" altLang="en-US" dirty="0" smtClean="0"/>
              <a:t>，</a:t>
            </a:r>
            <a:r>
              <a:rPr lang="en-US" altLang="zh-CN" dirty="0" smtClean="0">
                <a:solidFill>
                  <a:schemeClr val="tx2">
                    <a:lumMod val="60000"/>
                    <a:lumOff val="40000"/>
                  </a:schemeClr>
                </a:solidFill>
              </a:rPr>
              <a:t>x</a:t>
            </a:r>
            <a:r>
              <a:rPr lang="zh-CN" altLang="en-US" dirty="0" smtClean="0"/>
              <a:t>和</a:t>
            </a:r>
            <a:r>
              <a:rPr lang="en-US" altLang="zh-CN" dirty="0" smtClean="0">
                <a:solidFill>
                  <a:schemeClr val="tx2">
                    <a:lumMod val="60000"/>
                    <a:lumOff val="40000"/>
                  </a:schemeClr>
                </a:solidFill>
              </a:rPr>
              <a:t>y</a:t>
            </a:r>
            <a:r>
              <a:rPr lang="zh-CN" altLang="en-US" dirty="0" smtClean="0"/>
              <a:t>是标识符，</a:t>
            </a:r>
            <a:r>
              <a:rPr lang="en-US" altLang="zh-CN" dirty="0" err="1" smtClean="0">
                <a:solidFill>
                  <a:schemeClr val="tx2">
                    <a:lumMod val="60000"/>
                    <a:lumOff val="40000"/>
                  </a:schemeClr>
                </a:solidFill>
              </a:rPr>
              <a:t>x.y</a:t>
            </a:r>
            <a:r>
              <a:rPr lang="zh-CN" altLang="en-US" dirty="0" smtClean="0"/>
              <a:t>不是标识符</a:t>
            </a:r>
            <a:endParaRPr lang="en-US" altLang="zh-CN" dirty="0" smtClean="0"/>
          </a:p>
          <a:p>
            <a:pPr>
              <a:defRPr/>
            </a:pPr>
            <a:r>
              <a:rPr lang="zh-CN" altLang="en-US" dirty="0" smtClean="0"/>
              <a:t>变量（</a:t>
            </a:r>
            <a:r>
              <a:rPr lang="en-US" altLang="zh-CN" i="1" dirty="0" smtClean="0"/>
              <a:t>variable</a:t>
            </a:r>
            <a:r>
              <a:rPr lang="zh-CN" altLang="en-US" dirty="0" smtClean="0"/>
              <a:t>）</a:t>
            </a:r>
            <a:endParaRPr lang="en-US" altLang="zh-CN" dirty="0" smtClean="0"/>
          </a:p>
          <a:p>
            <a:pPr lvl="1">
              <a:defRPr/>
            </a:pPr>
            <a:r>
              <a:rPr lang="zh-CN" altLang="en-US" dirty="0" smtClean="0"/>
              <a:t>指向存储中某个特定的位置</a:t>
            </a:r>
            <a:endParaRPr lang="en-US" altLang="zh-CN" dirty="0" smtClean="0"/>
          </a:p>
          <a:p>
            <a:pPr lvl="1">
              <a:defRPr/>
            </a:pPr>
            <a:r>
              <a:rPr lang="zh-CN" altLang="en-US" dirty="0" smtClean="0"/>
              <a:t>注意区分编译时刻的名字和名字在运行时刻所指的内存位置</a:t>
            </a:r>
            <a:endParaRPr lang="zh-CN" altLang="en-US" dirty="0"/>
          </a:p>
        </p:txBody>
      </p:sp>
      <p:sp>
        <p:nvSpPr>
          <p:cNvPr id="5" name="灯片编号占位符 4"/>
          <p:cNvSpPr>
            <a:spLocks noGrp="1"/>
          </p:cNvSpPr>
          <p:nvPr>
            <p:ph type="sldNum" sz="quarter" idx="10"/>
          </p:nvPr>
        </p:nvSpPr>
        <p:spPr/>
        <p:txBody>
          <a:bodyPr/>
          <a:lstStyle/>
          <a:p>
            <a:pPr>
              <a:defRPr/>
            </a:pPr>
            <a:fld id="{2656F16C-8B20-4EC9-A1CA-763C478C8D35}" type="slidenum">
              <a:rPr lang="zh-CN" altLang="en-US" smtClean="0"/>
              <a:pPr>
                <a:defRPr/>
              </a:pPr>
              <a:t>58</a:t>
            </a:fld>
            <a:endParaRPr lang="en-US"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环境与状态</a:t>
            </a:r>
          </a:p>
        </p:txBody>
      </p:sp>
      <p:sp>
        <p:nvSpPr>
          <p:cNvPr id="74755" name="内容占位符 2"/>
          <p:cNvSpPr>
            <a:spLocks noGrp="1"/>
          </p:cNvSpPr>
          <p:nvPr>
            <p:ph idx="1"/>
          </p:nvPr>
        </p:nvSpPr>
        <p:spPr>
          <a:xfrm>
            <a:off x="457200" y="1371600"/>
            <a:ext cx="8229600" cy="2971800"/>
          </a:xfrm>
        </p:spPr>
        <p:txBody>
          <a:bodyPr/>
          <a:lstStyle/>
          <a:p>
            <a:pPr>
              <a:defRPr/>
            </a:pPr>
            <a:r>
              <a:rPr lang="zh-CN" altLang="en-US" smtClean="0"/>
              <a:t>名字、存储位置和值</a:t>
            </a:r>
            <a:endParaRPr lang="en-US" altLang="zh-CN" smtClean="0"/>
          </a:p>
          <a:p>
            <a:pPr lvl="1">
              <a:defRPr/>
            </a:pPr>
            <a:r>
              <a:rPr lang="zh-CN" altLang="en-US" smtClean="0"/>
              <a:t>在程序运行时发生的改变是否会影响数据元素的值，还是影响对该数据的名字的解释</a:t>
            </a:r>
            <a:endParaRPr lang="en-US" altLang="zh-CN" smtClean="0"/>
          </a:p>
          <a:p>
            <a:pPr lvl="1">
              <a:defRPr/>
            </a:pPr>
            <a:r>
              <a:rPr lang="zh-CN" altLang="en-US" smtClean="0"/>
              <a:t>名字和内存（存储）位置的关联，以及和值的关联可以用两个映射描述</a:t>
            </a:r>
            <a:endParaRPr lang="en-US" altLang="zh-CN" smtClean="0"/>
          </a:p>
          <a:p>
            <a:pPr lvl="2">
              <a:defRPr/>
            </a:pPr>
            <a:r>
              <a:rPr lang="zh-CN" altLang="en-US" smtClean="0"/>
              <a:t>这两个映射随着程序的运行而改变</a:t>
            </a:r>
            <a:endParaRPr lang="en-US" altLang="zh-CN" smtClean="0"/>
          </a:p>
        </p:txBody>
      </p:sp>
      <p:sp>
        <p:nvSpPr>
          <p:cNvPr id="5" name="灯片编号占位符 4"/>
          <p:cNvSpPr>
            <a:spLocks noGrp="1"/>
          </p:cNvSpPr>
          <p:nvPr>
            <p:ph type="sldNum" sz="quarter" idx="10"/>
          </p:nvPr>
        </p:nvSpPr>
        <p:spPr/>
        <p:txBody>
          <a:bodyPr/>
          <a:lstStyle/>
          <a:p>
            <a:pPr>
              <a:defRPr/>
            </a:pPr>
            <a:fld id="{1D4772AE-893E-4928-94F0-FB4D7B5D94D7}" type="slidenum">
              <a:rPr lang="zh-CN" altLang="en-US" smtClean="0"/>
              <a:pPr>
                <a:defRPr/>
              </a:pPr>
              <a:t>59</a:t>
            </a:fld>
            <a:endParaRPr lang="en-US" altLang="zh-CN"/>
          </a:p>
        </p:txBody>
      </p:sp>
      <p:pic>
        <p:nvPicPr>
          <p:cNvPr id="74757" name="Picture 2"/>
          <p:cNvPicPr>
            <a:picLocks noChangeAspect="1" noChangeArrowheads="1"/>
          </p:cNvPicPr>
          <p:nvPr/>
        </p:nvPicPr>
        <p:blipFill>
          <a:blip r:embed="rId2"/>
          <a:srcRect/>
          <a:stretch>
            <a:fillRect/>
          </a:stretch>
        </p:blipFill>
        <p:spPr bwMode="auto">
          <a:xfrm>
            <a:off x="1143000" y="4267200"/>
            <a:ext cx="704532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椭圆 5"/>
          <p:cNvSpPr>
            <a:spLocks noChangeArrowheads="1"/>
          </p:cNvSpPr>
          <p:nvPr>
            <p:custDataLst>
              <p:tags r:id="rId1"/>
            </p:custDataLst>
          </p:nvPr>
        </p:nvSpPr>
        <p:spPr bwMode="auto">
          <a:xfrm>
            <a:off x="3644336" y="2145316"/>
            <a:ext cx="767634" cy="1025528"/>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6" name="PA_椭圆 6"/>
          <p:cNvSpPr>
            <a:spLocks noChangeArrowheads="1"/>
          </p:cNvSpPr>
          <p:nvPr>
            <p:custDataLst>
              <p:tags r:id="rId2"/>
            </p:custDataLst>
          </p:nvPr>
        </p:nvSpPr>
        <p:spPr bwMode="auto">
          <a:xfrm>
            <a:off x="4581562" y="2327292"/>
            <a:ext cx="592940" cy="790831"/>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7" name="PA_椭圆 7"/>
          <p:cNvSpPr>
            <a:spLocks noChangeArrowheads="1"/>
          </p:cNvSpPr>
          <p:nvPr>
            <p:custDataLst>
              <p:tags r:id="rId3"/>
            </p:custDataLst>
          </p:nvPr>
        </p:nvSpPr>
        <p:spPr bwMode="auto">
          <a:xfrm>
            <a:off x="4111036" y="2849409"/>
            <a:ext cx="767634" cy="1023828"/>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8" name="PA_椭圆 8"/>
          <p:cNvSpPr>
            <a:spLocks noChangeArrowheads="1"/>
          </p:cNvSpPr>
          <p:nvPr>
            <p:custDataLst>
              <p:tags r:id="rId4"/>
            </p:custDataLst>
          </p:nvPr>
        </p:nvSpPr>
        <p:spPr bwMode="auto">
          <a:xfrm>
            <a:off x="4601964" y="2829002"/>
            <a:ext cx="723004"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9" name="PA_椭圆 9"/>
          <p:cNvSpPr>
            <a:spLocks noChangeArrowheads="1"/>
          </p:cNvSpPr>
          <p:nvPr>
            <p:custDataLst>
              <p:tags r:id="rId5"/>
            </p:custDataLst>
          </p:nvPr>
        </p:nvSpPr>
        <p:spPr bwMode="auto">
          <a:xfrm>
            <a:off x="4891422" y="3215063"/>
            <a:ext cx="723004"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0" name="PA_椭圆 10"/>
          <p:cNvSpPr>
            <a:spLocks noChangeArrowheads="1"/>
          </p:cNvSpPr>
          <p:nvPr>
            <p:custDataLst>
              <p:tags r:id="rId6"/>
            </p:custDataLst>
          </p:nvPr>
        </p:nvSpPr>
        <p:spPr bwMode="auto">
          <a:xfrm>
            <a:off x="3819030" y="3524592"/>
            <a:ext cx="723004"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1" name="PA_椭圆 11"/>
          <p:cNvSpPr>
            <a:spLocks noChangeArrowheads="1"/>
          </p:cNvSpPr>
          <p:nvPr>
            <p:custDataLst>
              <p:tags r:id="rId7"/>
            </p:custDataLst>
          </p:nvPr>
        </p:nvSpPr>
        <p:spPr bwMode="auto">
          <a:xfrm>
            <a:off x="3198039" y="3259279"/>
            <a:ext cx="563611" cy="746612"/>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2" name="PA_任意多边形 12"/>
          <p:cNvSpPr/>
          <p:nvPr>
            <p:custDataLst>
              <p:tags r:id="rId8"/>
            </p:custDataLst>
          </p:nvPr>
        </p:nvSpPr>
        <p:spPr bwMode="auto">
          <a:xfrm>
            <a:off x="3646888" y="2395320"/>
            <a:ext cx="1792845" cy="3214341"/>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3" name="PA_椭圆 13"/>
          <p:cNvSpPr>
            <a:spLocks noChangeArrowheads="1"/>
          </p:cNvSpPr>
          <p:nvPr>
            <p:custDataLst>
              <p:tags r:id="rId9"/>
            </p:custDataLst>
          </p:nvPr>
        </p:nvSpPr>
        <p:spPr bwMode="auto">
          <a:xfrm>
            <a:off x="3198038" y="2502465"/>
            <a:ext cx="912999" cy="1217708"/>
          </a:xfrm>
          <a:prstGeom prst="ellipse">
            <a:avLst/>
          </a:prstGeom>
          <a:solidFill>
            <a:schemeClr val="accent1"/>
          </a:solidFill>
          <a:ln>
            <a:noFill/>
          </a:ln>
        </p:spPr>
        <p:txBody>
          <a:bodyPr vert="horz" wrap="square" lIns="0" tIns="0" rIns="0" bIns="0" numCol="1" anchor="t" anchorCtr="0" compatLnSpc="1"/>
          <a:lstStyle/>
          <a:p>
            <a:pPr lvl="0" algn="ctr" defTabSz="1218565"/>
            <a:r>
              <a:rPr lang="en-US" altLang="zh-CN" sz="3200" b="1">
                <a:solidFill>
                  <a:srgbClr val="FFFFFF"/>
                </a:solidFill>
                <a:latin typeface="微软雅黑" panose="020B0503020204020204" pitchFamily="34" charset="-122"/>
                <a:ea typeface="宋体" panose="02010600030101010101" pitchFamily="2" charset="-122"/>
              </a:rPr>
              <a:t>01</a:t>
            </a:r>
          </a:p>
          <a:p>
            <a:pPr lvl="0" algn="ctr" defTabSz="1218565"/>
            <a:r>
              <a:rPr lang="en-US" altLang="zh-CN" sz="1335">
                <a:solidFill>
                  <a:srgbClr val="FFFFFF"/>
                </a:solidFill>
                <a:latin typeface="微软雅黑" panose="020B0503020204020204" pitchFamily="34" charset="-122"/>
                <a:ea typeface="宋体" panose="02010600030101010101" pitchFamily="2" charset="-122"/>
              </a:rPr>
              <a:t>Option here</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14" name="PA_椭圆 14"/>
          <p:cNvSpPr>
            <a:spLocks noChangeArrowheads="1"/>
          </p:cNvSpPr>
          <p:nvPr>
            <p:custDataLst>
              <p:tags r:id="rId10"/>
            </p:custDataLst>
          </p:nvPr>
        </p:nvSpPr>
        <p:spPr bwMode="auto">
          <a:xfrm>
            <a:off x="4100837" y="1761806"/>
            <a:ext cx="912999" cy="1217708"/>
          </a:xfrm>
          <a:prstGeom prst="ellipse">
            <a:avLst/>
          </a:prstGeom>
          <a:solidFill>
            <a:schemeClr val="accent2"/>
          </a:solidFill>
          <a:ln>
            <a:noFill/>
          </a:ln>
        </p:spPr>
        <p:txBody>
          <a:bodyPr vert="horz" wrap="square" lIns="0" tIns="0" rIns="0" bIns="0" numCol="1" anchor="t" anchorCtr="0" compatLnSpc="1"/>
          <a:lstStyle/>
          <a:p>
            <a:pPr lvl="0" algn="ctr" defTabSz="1218565"/>
            <a:r>
              <a:rPr lang="en-US" altLang="zh-CN" sz="3200" b="1">
                <a:solidFill>
                  <a:srgbClr val="FFFFFF"/>
                </a:solidFill>
                <a:latin typeface="微软雅黑" panose="020B0503020204020204" pitchFamily="34" charset="-122"/>
                <a:ea typeface="宋体" panose="02010600030101010101" pitchFamily="2" charset="-122"/>
              </a:rPr>
              <a:t>02</a:t>
            </a:r>
          </a:p>
          <a:p>
            <a:pPr lvl="0" algn="ctr" defTabSz="1218565"/>
            <a:r>
              <a:rPr lang="en-US" altLang="zh-CN" sz="1335">
                <a:solidFill>
                  <a:srgbClr val="FFFFFF"/>
                </a:solidFill>
                <a:latin typeface="微软雅黑" panose="020B0503020204020204" pitchFamily="34" charset="-122"/>
                <a:ea typeface="宋体" panose="02010600030101010101" pitchFamily="2" charset="-122"/>
              </a:rPr>
              <a:t>Option here</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31" name="PA_椭圆 14"/>
          <p:cNvSpPr>
            <a:spLocks noChangeArrowheads="1"/>
          </p:cNvSpPr>
          <p:nvPr>
            <p:custDataLst>
              <p:tags r:id="rId11"/>
            </p:custDataLst>
          </p:nvPr>
        </p:nvSpPr>
        <p:spPr bwMode="auto">
          <a:xfrm>
            <a:off x="5013836" y="2165726"/>
            <a:ext cx="912999" cy="1217708"/>
          </a:xfrm>
          <a:prstGeom prst="ellipse">
            <a:avLst/>
          </a:prstGeom>
          <a:solidFill>
            <a:schemeClr val="accent2">
              <a:lumMod val="40000"/>
              <a:lumOff val="60000"/>
            </a:schemeClr>
          </a:solidFill>
          <a:ln>
            <a:noFill/>
          </a:ln>
        </p:spPr>
        <p:txBody>
          <a:bodyPr vert="horz" wrap="square" lIns="0" tIns="0" rIns="0" bIns="0" numCol="1" anchor="t" anchorCtr="0" compatLnSpc="1"/>
          <a:lstStyle/>
          <a:p>
            <a:pPr lvl="0" algn="ctr" defTabSz="1218565"/>
            <a:r>
              <a:rPr lang="en-US" altLang="zh-CN" sz="3200" b="1">
                <a:solidFill>
                  <a:srgbClr val="FFFFFF"/>
                </a:solidFill>
                <a:latin typeface="微软雅黑" panose="020B0503020204020204" pitchFamily="34" charset="-122"/>
                <a:ea typeface="宋体" panose="02010600030101010101" pitchFamily="2" charset="-122"/>
              </a:rPr>
              <a:t>03</a:t>
            </a:r>
          </a:p>
          <a:p>
            <a:pPr lvl="0" algn="ctr" defTabSz="1218565"/>
            <a:r>
              <a:rPr lang="en-US" altLang="zh-CN" sz="1335">
                <a:solidFill>
                  <a:srgbClr val="FFFFFF"/>
                </a:solidFill>
                <a:latin typeface="微软雅黑" panose="020B0503020204020204" pitchFamily="34" charset="-122"/>
                <a:ea typeface="宋体" panose="02010600030101010101" pitchFamily="2" charset="-122"/>
              </a:rPr>
              <a:t>Option here</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32" name="PA_椭圆 14"/>
          <p:cNvSpPr>
            <a:spLocks noChangeArrowheads="1"/>
          </p:cNvSpPr>
          <p:nvPr>
            <p:custDataLst>
              <p:tags r:id="rId12"/>
            </p:custDataLst>
          </p:nvPr>
        </p:nvSpPr>
        <p:spPr bwMode="auto">
          <a:xfrm>
            <a:off x="4540907" y="3311153"/>
            <a:ext cx="912999" cy="1217708"/>
          </a:xfrm>
          <a:prstGeom prst="ellipse">
            <a:avLst/>
          </a:prstGeom>
          <a:solidFill>
            <a:schemeClr val="accent4"/>
          </a:solidFill>
          <a:ln>
            <a:noFill/>
          </a:ln>
        </p:spPr>
        <p:txBody>
          <a:bodyPr vert="horz" wrap="square" lIns="0" tIns="0" rIns="0" bIns="0" numCol="1" anchor="t" anchorCtr="0" compatLnSpc="1"/>
          <a:lstStyle/>
          <a:p>
            <a:pPr lvl="0" algn="ctr" defTabSz="1218565"/>
            <a:r>
              <a:rPr lang="en-US" altLang="zh-CN" sz="3200" b="1" dirty="0">
                <a:solidFill>
                  <a:srgbClr val="FFFFFF"/>
                </a:solidFill>
                <a:latin typeface="微软雅黑" panose="020B0503020204020204" pitchFamily="34" charset="-122"/>
                <a:ea typeface="宋体" panose="02010600030101010101" pitchFamily="2" charset="-122"/>
              </a:rPr>
              <a:t>04</a:t>
            </a:r>
          </a:p>
          <a:p>
            <a:pPr lvl="0" algn="ctr" defTabSz="1218565"/>
            <a:r>
              <a:rPr lang="en-US" altLang="zh-CN" sz="1335" dirty="0">
                <a:solidFill>
                  <a:srgbClr val="FFFFFF"/>
                </a:solidFill>
                <a:latin typeface="微软雅黑" panose="020B0503020204020204" pitchFamily="34" charset="-122"/>
                <a:ea typeface="宋体" panose="02010600030101010101" pitchFamily="2" charset="-122"/>
              </a:rPr>
              <a:t>……</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51" name="Rectangle 18"/>
          <p:cNvSpPr>
            <a:spLocks noChangeArrowheads="1"/>
          </p:cNvSpPr>
          <p:nvPr/>
        </p:nvSpPr>
        <p:spPr bwMode="auto">
          <a:xfrm>
            <a:off x="1195810" y="517444"/>
            <a:ext cx="4158190" cy="62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pPr>
            <a:r>
              <a:rPr lang="zh-CN" altLang="en-US" sz="2665" b="1" dirty="0" smtClean="0">
                <a:solidFill>
                  <a:schemeClr val="accent1"/>
                </a:solidFill>
                <a:latin typeface="Impact" panose="020B0806030902050204" pitchFamily="34" charset="0"/>
                <a:ea typeface="微软雅黑" panose="020B0503020204020204" pitchFamily="34" charset="-122"/>
                <a:cs typeface="宋体" panose="02010600030101010101" pitchFamily="2" charset="-122"/>
              </a:rPr>
              <a:t>为什么需要转换？</a:t>
            </a:r>
            <a:r>
              <a:rPr lang="en-US" altLang="zh-CN" sz="2665" b="1" dirty="0" smtClean="0">
                <a:solidFill>
                  <a:schemeClr val="accent1"/>
                </a:solidFill>
                <a:latin typeface="Impact" panose="020B0806030902050204" pitchFamily="34" charset="0"/>
                <a:ea typeface="微软雅黑" panose="020B0503020204020204" pitchFamily="34" charset="-122"/>
                <a:cs typeface="宋体" panose="02010600030101010101" pitchFamily="2" charset="-122"/>
              </a:rPr>
              <a:t>—— </a:t>
            </a:r>
            <a:r>
              <a:rPr lang="zh-CN" altLang="en-US" sz="2665" b="1" dirty="0" smtClean="0">
                <a:solidFill>
                  <a:schemeClr val="accent1"/>
                </a:solidFill>
                <a:latin typeface="Impact" panose="020B0806030902050204" pitchFamily="34" charset="0"/>
                <a:ea typeface="微软雅黑" panose="020B0503020204020204" pitchFamily="34" charset="-122"/>
                <a:cs typeface="宋体" panose="02010600030101010101" pitchFamily="2" charset="-122"/>
              </a:rPr>
              <a:t>案例</a:t>
            </a:r>
            <a:endParaRPr lang="en-US" altLang="zh-CN"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a:p>
            <a:pPr fontAlgn="base">
              <a:spcAft>
                <a:spcPct val="0"/>
              </a:spcAft>
            </a:pPr>
            <a:r>
              <a:rPr lang="en-US" altLang="zh-CN" sz="1400" b="1" dirty="0" smtClean="0">
                <a:solidFill>
                  <a:srgbClr val="939AAE"/>
                </a:solidFill>
                <a:latin typeface="微软雅黑" panose="020B0503020204020204" pitchFamily="34" charset="-122"/>
                <a:ea typeface="微软雅黑" panose="020B0503020204020204" pitchFamily="34" charset="-122"/>
                <a:cs typeface="宋体" panose="02010600030101010101" pitchFamily="2" charset="-122"/>
              </a:rPr>
              <a:t>Compiler</a:t>
            </a:r>
            <a:endParaRPr lang="en-US" altLang="zh-CN" sz="1400" b="1" dirty="0">
              <a:solidFill>
                <a:srgbClr val="939AAE"/>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 name="组合 1"/>
          <p:cNvGrpSpPr/>
          <p:nvPr/>
        </p:nvGrpSpPr>
        <p:grpSpPr>
          <a:xfrm>
            <a:off x="157765" y="1322510"/>
            <a:ext cx="2960683" cy="2659881"/>
            <a:chOff x="210353" y="1322509"/>
            <a:chExt cx="3947577" cy="2659881"/>
          </a:xfrm>
        </p:grpSpPr>
        <p:sp>
          <p:nvSpPr>
            <p:cNvPr id="40" name="淘宝店chenying0907 18"/>
            <p:cNvSpPr txBox="1"/>
            <p:nvPr/>
          </p:nvSpPr>
          <p:spPr>
            <a:xfrm>
              <a:off x="210353" y="1322509"/>
              <a:ext cx="3947577" cy="369332"/>
            </a:xfrm>
            <a:prstGeom prst="rect">
              <a:avLst/>
            </a:prstGeom>
            <a:noFill/>
          </p:spPr>
          <p:txBody>
            <a:bodyPr wrap="square" rtlCol="0">
              <a:spAutoFit/>
              <a:scene3d>
                <a:camera prst="orthographicFront"/>
                <a:lightRig rig="threePt" dir="t"/>
              </a:scene3d>
              <a:sp3d contourW="12700"/>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939AAE"/>
                  </a:solidFill>
                  <a:effectLst/>
                  <a:uLnTx/>
                  <a:uFillTx/>
                  <a:latin typeface="微软雅黑" panose="020B0503020204020204" pitchFamily="34" charset="-122"/>
                  <a:ea typeface="微软雅黑" panose="020B0503020204020204" pitchFamily="34" charset="-122"/>
                </a:rPr>
                <a:t>01 </a:t>
              </a:r>
              <a:r>
                <a:rPr kumimoji="0" lang="zh-CN" altLang="en-US" b="1" i="0" u="none" strike="noStrike" kern="0" cap="none" spc="0" normalizeH="0" baseline="0" noProof="0" dirty="0" smtClean="0">
                  <a:ln>
                    <a:noFill/>
                  </a:ln>
                  <a:solidFill>
                    <a:srgbClr val="939AAE"/>
                  </a:solidFill>
                  <a:effectLst/>
                  <a:uLnTx/>
                  <a:uFillTx/>
                  <a:latin typeface="微软雅黑" panose="020B0503020204020204" pitchFamily="34" charset="-122"/>
                  <a:ea typeface="微软雅黑" panose="020B0503020204020204" pitchFamily="34" charset="-122"/>
                </a:rPr>
                <a:t>相互理解</a:t>
              </a:r>
              <a:endParaRPr kumimoji="0" lang="zh-CN" altLang="en-US" b="1" i="0" u="none" strike="noStrike" kern="0" cap="none" spc="0" normalizeH="0" baseline="0" noProof="0" dirty="0">
                <a:ln>
                  <a:noFill/>
                </a:ln>
                <a:solidFill>
                  <a:srgbClr val="939AAE"/>
                </a:solidFill>
                <a:effectLst/>
                <a:uLnTx/>
                <a:uFillTx/>
                <a:latin typeface="微软雅黑" panose="020B0503020204020204" pitchFamily="34" charset="-122"/>
                <a:ea typeface="微软雅黑" panose="020B0503020204020204" pitchFamily="34" charset="-122"/>
              </a:endParaRPr>
            </a:p>
          </p:txBody>
        </p:sp>
        <p:grpSp>
          <p:nvGrpSpPr>
            <p:cNvPr id="55" name="PA_组合 32"/>
            <p:cNvGrpSpPr/>
            <p:nvPr>
              <p:custDataLst>
                <p:tags r:id="rId15"/>
              </p:custDataLst>
            </p:nvPr>
          </p:nvGrpSpPr>
          <p:grpSpPr bwMode="auto">
            <a:xfrm>
              <a:off x="1176470" y="2997048"/>
              <a:ext cx="292188" cy="386382"/>
              <a:chOff x="0" y="0"/>
              <a:chExt cx="116" cy="94"/>
            </a:xfrm>
          </p:grpSpPr>
          <p:sp>
            <p:nvSpPr>
              <p:cNvPr id="59" name="淘宝店chenying0907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60" name="淘宝店chenying0907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pic>
          <p:nvPicPr>
            <p:cNvPr id="1024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1026" y="1781285"/>
              <a:ext cx="3554550" cy="220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组合 2"/>
          <p:cNvGrpSpPr/>
          <p:nvPr/>
        </p:nvGrpSpPr>
        <p:grpSpPr>
          <a:xfrm>
            <a:off x="44647" y="4170169"/>
            <a:ext cx="3073800" cy="2541247"/>
            <a:chOff x="59529" y="4170168"/>
            <a:chExt cx="4098400" cy="2541247"/>
          </a:xfrm>
        </p:grpSpPr>
        <p:grpSp>
          <p:nvGrpSpPr>
            <p:cNvPr id="44" name="组合 43"/>
            <p:cNvGrpSpPr/>
            <p:nvPr/>
          </p:nvGrpSpPr>
          <p:grpSpPr>
            <a:xfrm>
              <a:off x="59529" y="4170168"/>
              <a:ext cx="4098400" cy="2104465"/>
              <a:chOff x="4991075" y="1706343"/>
              <a:chExt cx="3887731" cy="666015"/>
            </a:xfrm>
          </p:grpSpPr>
          <p:grpSp>
            <p:nvGrpSpPr>
              <p:cNvPr id="45" name="PA_组合 32"/>
              <p:cNvGrpSpPr/>
              <p:nvPr>
                <p:custDataLst>
                  <p:tags r:id="rId14"/>
                </p:custDataLst>
              </p:nvPr>
            </p:nvGrpSpPr>
            <p:grpSpPr bwMode="auto">
              <a:xfrm>
                <a:off x="4991075" y="2228425"/>
                <a:ext cx="177800" cy="143933"/>
                <a:chOff x="0" y="0"/>
                <a:chExt cx="116" cy="94"/>
              </a:xfrm>
            </p:grpSpPr>
            <p:sp>
              <p:nvSpPr>
                <p:cNvPr id="49" name="淘宝店chenying0907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0" name="淘宝店chenying0907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sp>
            <p:nvSpPr>
              <p:cNvPr id="47" name="淘宝店chenying0907 18"/>
              <p:cNvSpPr txBox="1"/>
              <p:nvPr/>
            </p:nvSpPr>
            <p:spPr>
              <a:xfrm>
                <a:off x="5316295" y="1706343"/>
                <a:ext cx="3562511" cy="116885"/>
              </a:xfrm>
              <a:prstGeom prst="rect">
                <a:avLst/>
              </a:prstGeom>
              <a:noFill/>
            </p:spPr>
            <p:txBody>
              <a:bodyPr wrap="square" rtlCol="0">
                <a:spAutoFit/>
                <a:scene3d>
                  <a:camera prst="orthographicFront"/>
                  <a:lightRig rig="threePt" dir="t"/>
                </a:scene3d>
                <a:sp3d contourW="12700"/>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84CBC3"/>
                    </a:solidFill>
                    <a:effectLst/>
                    <a:uLnTx/>
                    <a:uFillTx/>
                    <a:latin typeface="微软雅黑" panose="020B0503020204020204" pitchFamily="34" charset="-122"/>
                    <a:ea typeface="微软雅黑" panose="020B0503020204020204" pitchFamily="34" charset="-122"/>
                  </a:rPr>
                  <a:t>02 </a:t>
                </a:r>
                <a:r>
                  <a:rPr kumimoji="0" lang="zh-CN" altLang="en-US" b="1" i="0" u="none" strike="noStrike" kern="0" cap="none" spc="0" normalizeH="0" baseline="0" noProof="0" dirty="0" smtClean="0">
                    <a:ln>
                      <a:noFill/>
                    </a:ln>
                    <a:solidFill>
                      <a:srgbClr val="84CBC3"/>
                    </a:solidFill>
                    <a:effectLst/>
                    <a:uLnTx/>
                    <a:uFillTx/>
                    <a:latin typeface="微软雅黑" panose="020B0503020204020204" pitchFamily="34" charset="-122"/>
                    <a:ea typeface="微软雅黑" panose="020B0503020204020204" pitchFamily="34" charset="-122"/>
                  </a:rPr>
                  <a:t>发明</a:t>
                </a:r>
                <a:r>
                  <a:rPr lang="zh-CN" altLang="en-US" b="1" kern="0" dirty="0" smtClean="0">
                    <a:solidFill>
                      <a:srgbClr val="84CBC3"/>
                    </a:solidFill>
                    <a:latin typeface="微软雅黑" panose="020B0503020204020204" pitchFamily="34" charset="-122"/>
                    <a:ea typeface="微软雅黑" panose="020B0503020204020204" pitchFamily="34" charset="-122"/>
                  </a:rPr>
                  <a:t>酷炫的编程语言</a:t>
                </a:r>
                <a:endParaRPr kumimoji="0" lang="zh-CN" altLang="en-US" b="1" i="0" u="none" strike="noStrike" kern="0" cap="none" spc="0" normalizeH="0" baseline="0" noProof="0" dirty="0">
                  <a:ln>
                    <a:noFill/>
                  </a:ln>
                  <a:solidFill>
                    <a:srgbClr val="84CBC3"/>
                  </a:solidFill>
                  <a:effectLst/>
                  <a:uLnTx/>
                  <a:uFillTx/>
                  <a:latin typeface="微软雅黑" panose="020B0503020204020204" pitchFamily="34" charset="-122"/>
                  <a:ea typeface="微软雅黑" panose="020B0503020204020204" pitchFamily="34" charset="-122"/>
                </a:endParaRPr>
              </a:p>
            </p:txBody>
          </p:sp>
        </p:grpSp>
        <p:pic>
          <p:nvPicPr>
            <p:cNvPr id="10244" name="Picture 4">
              <a:hlinkClick r:id="rId18" action="ppaction://hlinkfile"/>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4830" y="4536519"/>
              <a:ext cx="3506941" cy="217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5999673" y="1372501"/>
            <a:ext cx="2987237" cy="3837674"/>
            <a:chOff x="7999564" y="1372501"/>
            <a:chExt cx="3982982" cy="3666224"/>
          </a:xfrm>
        </p:grpSpPr>
        <p:grpSp>
          <p:nvGrpSpPr>
            <p:cNvPr id="61" name="组合 60"/>
            <p:cNvGrpSpPr/>
            <p:nvPr/>
          </p:nvGrpSpPr>
          <p:grpSpPr>
            <a:xfrm flipH="1">
              <a:off x="7999564" y="1372501"/>
              <a:ext cx="3982982" cy="2104465"/>
              <a:chOff x="4991075" y="1706343"/>
              <a:chExt cx="3982982" cy="666015"/>
            </a:xfrm>
          </p:grpSpPr>
          <p:grpSp>
            <p:nvGrpSpPr>
              <p:cNvPr id="62" name="PA_组合 32"/>
              <p:cNvGrpSpPr/>
              <p:nvPr>
                <p:custDataLst>
                  <p:tags r:id="rId13"/>
                </p:custDataLst>
              </p:nvPr>
            </p:nvGrpSpPr>
            <p:grpSpPr bwMode="auto">
              <a:xfrm>
                <a:off x="4991075" y="2228425"/>
                <a:ext cx="177800" cy="143933"/>
                <a:chOff x="0" y="0"/>
                <a:chExt cx="116" cy="94"/>
              </a:xfrm>
            </p:grpSpPr>
            <p:sp>
              <p:nvSpPr>
                <p:cNvPr id="66" name="淘宝店chenying0907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67" name="淘宝店chenying0907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sp>
            <p:nvSpPr>
              <p:cNvPr id="64" name="淘宝店chenying0907 18"/>
              <p:cNvSpPr txBox="1"/>
              <p:nvPr/>
            </p:nvSpPr>
            <p:spPr>
              <a:xfrm>
                <a:off x="5411546" y="1706343"/>
                <a:ext cx="3562511" cy="111663"/>
              </a:xfrm>
              <a:prstGeom prst="rect">
                <a:avLst/>
              </a:prstGeom>
              <a:noFill/>
            </p:spPr>
            <p:txBody>
              <a:bodyPr wrap="squar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F8D158"/>
                    </a:solidFill>
                    <a:effectLst/>
                    <a:uLnTx/>
                    <a:uFillTx/>
                    <a:latin typeface="微软雅黑" panose="020B0503020204020204" pitchFamily="34" charset="-122"/>
                    <a:ea typeface="微软雅黑" panose="020B0503020204020204" pitchFamily="34" charset="-122"/>
                  </a:rPr>
                  <a:t>03 </a:t>
                </a:r>
                <a:r>
                  <a:rPr kumimoji="0" lang="zh-CN" altLang="en-US" b="1" i="0" u="none" strike="noStrike" kern="0" cap="none" spc="0" normalizeH="0" baseline="0" noProof="0" dirty="0" smtClean="0">
                    <a:ln>
                      <a:noFill/>
                    </a:ln>
                    <a:solidFill>
                      <a:srgbClr val="F8D158"/>
                    </a:solidFill>
                    <a:effectLst/>
                    <a:uLnTx/>
                    <a:uFillTx/>
                    <a:latin typeface="微软雅黑" panose="020B0503020204020204" pitchFamily="34" charset="-122"/>
                    <a:ea typeface="微软雅黑" panose="020B0503020204020204" pitchFamily="34" charset="-122"/>
                  </a:rPr>
                  <a:t>提高生产效率</a:t>
                </a:r>
                <a:endParaRPr kumimoji="0" lang="zh-CN" altLang="en-US" b="1" i="0" u="none" strike="noStrike" kern="0" cap="none" spc="0" normalizeH="0" baseline="0" noProof="0" dirty="0">
                  <a:ln>
                    <a:noFill/>
                  </a:ln>
                  <a:solidFill>
                    <a:srgbClr val="F8D158"/>
                  </a:solidFill>
                  <a:effectLst/>
                  <a:uLnTx/>
                  <a:uFillTx/>
                  <a:latin typeface="微软雅黑" panose="020B0503020204020204" pitchFamily="34" charset="-122"/>
                  <a:ea typeface="微软雅黑" panose="020B0503020204020204" pitchFamily="34" charset="-122"/>
                </a:endParaRPr>
              </a:p>
            </p:txBody>
          </p:sp>
        </p:grpSp>
        <p:pic>
          <p:nvPicPr>
            <p:cNvPr id="10245"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02378" y="1804520"/>
              <a:ext cx="3934275" cy="32342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1433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01784" y="1824723"/>
            <a:ext cx="2950706" cy="33845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99673" y="1824724"/>
            <a:ext cx="2952817" cy="488669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260125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3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1" grpId="0" animBg="1"/>
      <p:bldP spid="3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dirty="0" smtClean="0"/>
              <a:t>作用域</a:t>
            </a:r>
          </a:p>
        </p:txBody>
      </p:sp>
      <p:sp>
        <p:nvSpPr>
          <p:cNvPr id="78851" name="内容占位符 2"/>
          <p:cNvSpPr>
            <a:spLocks noGrp="1"/>
          </p:cNvSpPr>
          <p:nvPr>
            <p:ph idx="1"/>
          </p:nvPr>
        </p:nvSpPr>
        <p:spPr/>
        <p:txBody>
          <a:bodyPr/>
          <a:lstStyle/>
          <a:p>
            <a:pPr>
              <a:lnSpc>
                <a:spcPct val="110000"/>
              </a:lnSpc>
              <a:defRPr/>
            </a:pPr>
            <a:r>
              <a:rPr lang="en-US" altLang="zh-CN" smtClean="0"/>
              <a:t>C</a:t>
            </a:r>
            <a:r>
              <a:rPr lang="zh-CN" altLang="en-US" smtClean="0"/>
              <a:t>系列语言的作用域规则</a:t>
            </a:r>
            <a:endParaRPr lang="en-US" altLang="zh-CN" smtClean="0"/>
          </a:p>
          <a:p>
            <a:pPr lvl="1">
              <a:lnSpc>
                <a:spcPct val="110000"/>
              </a:lnSpc>
              <a:defRPr/>
            </a:pPr>
            <a:r>
              <a:rPr lang="zh-CN" altLang="en-US" sz="2000" smtClean="0"/>
              <a:t>基于程序结构，一个声明的作用域由该声明在程序中出现的位置隐含决定</a:t>
            </a:r>
            <a:endParaRPr lang="en-US" altLang="zh-CN" sz="2000" smtClean="0"/>
          </a:p>
          <a:p>
            <a:pPr lvl="2">
              <a:lnSpc>
                <a:spcPct val="110000"/>
              </a:lnSpc>
              <a:defRPr/>
            </a:pPr>
            <a:r>
              <a:rPr lang="zh-CN" altLang="en-US" sz="1600" smtClean="0"/>
              <a:t>块（</a:t>
            </a:r>
            <a:r>
              <a:rPr lang="en-US" altLang="zh-CN" sz="1600" i="1" smtClean="0"/>
              <a:t>block</a:t>
            </a:r>
            <a:r>
              <a:rPr lang="zh-CN" altLang="en-US" sz="1600" smtClean="0"/>
              <a:t>）是声明和语句的组合</a:t>
            </a:r>
            <a:endParaRPr lang="en-US" altLang="zh-CN" sz="1600" smtClean="0"/>
          </a:p>
          <a:p>
            <a:pPr lvl="1">
              <a:lnSpc>
                <a:spcPct val="110000"/>
              </a:lnSpc>
              <a:defRPr/>
            </a:pPr>
            <a:r>
              <a:rPr lang="en-US" altLang="zh-CN" sz="2000" smtClean="0"/>
              <a:t>C++</a:t>
            </a:r>
            <a:r>
              <a:rPr lang="zh-CN" altLang="en-US" sz="2000" smtClean="0"/>
              <a:t>、</a:t>
            </a:r>
            <a:r>
              <a:rPr lang="en-US" altLang="zh-CN" sz="2000" smtClean="0"/>
              <a:t>Java</a:t>
            </a:r>
            <a:r>
              <a:rPr lang="zh-CN" altLang="en-US" sz="2000" smtClean="0"/>
              <a:t>、</a:t>
            </a:r>
            <a:r>
              <a:rPr lang="en-US" altLang="zh-CN" sz="2000" smtClean="0"/>
              <a:t>C#</a:t>
            </a:r>
            <a:r>
              <a:rPr lang="zh-CN" altLang="en-US" sz="2000" smtClean="0"/>
              <a:t>增加了</a:t>
            </a:r>
            <a:r>
              <a:rPr lang="en-US" altLang="zh-CN" sz="2000" smtClean="0"/>
              <a:t>public</a:t>
            </a:r>
            <a:r>
              <a:rPr lang="zh-CN" altLang="en-US" sz="2000" smtClean="0"/>
              <a:t>、</a:t>
            </a:r>
            <a:r>
              <a:rPr lang="en-US" altLang="zh-CN" sz="2000" smtClean="0"/>
              <a:t>protected</a:t>
            </a:r>
            <a:r>
              <a:rPr lang="zh-CN" altLang="en-US" sz="2000" smtClean="0"/>
              <a:t>和</a:t>
            </a:r>
            <a:r>
              <a:rPr lang="en-US" altLang="zh-CN" sz="2000" smtClean="0"/>
              <a:t>private</a:t>
            </a:r>
            <a:r>
              <a:rPr lang="zh-CN" altLang="en-US" sz="2000" smtClean="0"/>
              <a:t>等显式访问控制关键字，提供了对作用域的显式控制</a:t>
            </a:r>
            <a:endParaRPr lang="en-US" altLang="zh-CN" sz="2000" smtClean="0"/>
          </a:p>
          <a:p>
            <a:pPr>
              <a:lnSpc>
                <a:spcPct val="110000"/>
              </a:lnSpc>
              <a:defRPr/>
            </a:pPr>
            <a:r>
              <a:rPr lang="en-US" altLang="zh-CN" smtClean="0"/>
              <a:t>C</a:t>
            </a:r>
            <a:r>
              <a:rPr lang="zh-CN" altLang="en-US" smtClean="0"/>
              <a:t>语言的静态作用域规则</a:t>
            </a:r>
            <a:endParaRPr lang="en-US" altLang="zh-CN" smtClean="0"/>
          </a:p>
          <a:p>
            <a:pPr lvl="1">
              <a:lnSpc>
                <a:spcPct val="110000"/>
              </a:lnSpc>
              <a:defRPr/>
            </a:pPr>
            <a:r>
              <a:rPr lang="zh-CN" altLang="en-US" sz="2000" smtClean="0"/>
              <a:t>一个</a:t>
            </a:r>
            <a:r>
              <a:rPr lang="en-US" altLang="zh-CN" sz="2000" smtClean="0"/>
              <a:t>C</a:t>
            </a:r>
            <a:r>
              <a:rPr lang="zh-CN" altLang="en-US" sz="2000" smtClean="0"/>
              <a:t>程序由一个顶层的变量和函数声明的序列组成</a:t>
            </a:r>
            <a:endParaRPr lang="en-US" altLang="zh-CN" sz="2000" smtClean="0"/>
          </a:p>
          <a:p>
            <a:pPr lvl="1">
              <a:lnSpc>
                <a:spcPct val="110000"/>
              </a:lnSpc>
              <a:defRPr/>
            </a:pPr>
            <a:r>
              <a:rPr lang="zh-CN" altLang="en-US" sz="2000" smtClean="0"/>
              <a:t>函数内部可以声明变量，变量包括局部变量和参数，声明的作用域限定在所出现的函数内</a:t>
            </a:r>
            <a:endParaRPr lang="en-US" altLang="zh-CN" sz="2000" smtClean="0"/>
          </a:p>
          <a:p>
            <a:pPr lvl="1">
              <a:lnSpc>
                <a:spcPct val="110000"/>
              </a:lnSpc>
              <a:defRPr/>
            </a:pPr>
            <a:r>
              <a:rPr lang="zh-CN" altLang="en-US" sz="2000" smtClean="0"/>
              <a:t>名字</a:t>
            </a:r>
            <a:r>
              <a:rPr lang="en-US" altLang="zh-CN" sz="2000" smtClean="0"/>
              <a:t>x</a:t>
            </a:r>
            <a:r>
              <a:rPr lang="zh-CN" altLang="en-US" sz="2000" smtClean="0"/>
              <a:t>的一个顶层声明的作用域包括其后的所有程序。如果一个函数中也有一个</a:t>
            </a:r>
            <a:r>
              <a:rPr lang="en-US" altLang="zh-CN" sz="2000" smtClean="0"/>
              <a:t>x</a:t>
            </a:r>
            <a:r>
              <a:rPr lang="zh-CN" altLang="en-US" sz="2000" smtClean="0"/>
              <a:t>的声明，那么函数中的那些语句就不在这个顶层声明的作用域内</a:t>
            </a:r>
          </a:p>
        </p:txBody>
      </p:sp>
      <p:sp>
        <p:nvSpPr>
          <p:cNvPr id="5" name="灯片编号占位符 4"/>
          <p:cNvSpPr>
            <a:spLocks noGrp="1"/>
          </p:cNvSpPr>
          <p:nvPr>
            <p:ph type="sldNum" sz="quarter" idx="10"/>
          </p:nvPr>
        </p:nvSpPr>
        <p:spPr/>
        <p:txBody>
          <a:bodyPr/>
          <a:lstStyle/>
          <a:p>
            <a:pPr>
              <a:defRPr/>
            </a:pPr>
            <a:fld id="{A2E28AD1-D2AD-4149-BDC0-7FF222F67E88}" type="slidenum">
              <a:rPr lang="zh-CN" altLang="en-US" smtClean="0"/>
              <a:pPr>
                <a:defRPr/>
              </a:pPr>
              <a:t>60</a:t>
            </a:fld>
            <a:endParaRPr lang="en-US"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例</a:t>
            </a:r>
            <a:r>
              <a:rPr lang="en-US" altLang="zh-CN" smtClean="0"/>
              <a:t>……</a:t>
            </a:r>
            <a:r>
              <a:rPr lang="zh-CN" altLang="en-US" smtClean="0"/>
              <a:t>块结构</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47CBD84A-80F9-42EA-9D0D-DCC8427C9516}" type="slidenum">
              <a:rPr lang="zh-CN" altLang="en-US" smtClean="0"/>
              <a:pPr>
                <a:defRPr/>
              </a:pPr>
              <a:t>61</a:t>
            </a:fld>
            <a:endParaRPr lang="en-US" altLang="zh-CN"/>
          </a:p>
        </p:txBody>
      </p:sp>
      <p:pic>
        <p:nvPicPr>
          <p:cNvPr id="80900" name="Picture 2"/>
          <p:cNvPicPr>
            <a:picLocks noChangeAspect="1" noChangeArrowheads="1"/>
          </p:cNvPicPr>
          <p:nvPr/>
        </p:nvPicPr>
        <p:blipFill>
          <a:blip r:embed="rId2"/>
          <a:srcRect/>
          <a:stretch>
            <a:fillRect/>
          </a:stretch>
        </p:blipFill>
        <p:spPr bwMode="auto">
          <a:xfrm>
            <a:off x="228600" y="1524000"/>
            <a:ext cx="5489575" cy="4038600"/>
          </a:xfrm>
          <a:prstGeom prst="rect">
            <a:avLst/>
          </a:prstGeom>
          <a:noFill/>
          <a:ln w="9525">
            <a:noFill/>
            <a:miter lim="800000"/>
            <a:headEnd/>
            <a:tailEnd/>
          </a:ln>
        </p:spPr>
      </p:pic>
      <p:pic>
        <p:nvPicPr>
          <p:cNvPr id="80901" name="Picture 3"/>
          <p:cNvPicPr>
            <a:picLocks noChangeAspect="1" noChangeArrowheads="1"/>
          </p:cNvPicPr>
          <p:nvPr/>
        </p:nvPicPr>
        <p:blipFill>
          <a:blip r:embed="rId3"/>
          <a:srcRect/>
          <a:stretch>
            <a:fillRect/>
          </a:stretch>
        </p:blipFill>
        <p:spPr bwMode="auto">
          <a:xfrm>
            <a:off x="5553075" y="3962400"/>
            <a:ext cx="3590925"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动态作用域</a:t>
            </a:r>
          </a:p>
        </p:txBody>
      </p:sp>
      <p:sp>
        <p:nvSpPr>
          <p:cNvPr id="81923" name="内容占位符 2"/>
          <p:cNvSpPr>
            <a:spLocks noGrp="1"/>
          </p:cNvSpPr>
          <p:nvPr>
            <p:ph idx="1"/>
          </p:nvPr>
        </p:nvSpPr>
        <p:spPr/>
        <p:txBody>
          <a:bodyPr/>
          <a:lstStyle/>
          <a:p>
            <a:pPr>
              <a:lnSpc>
                <a:spcPct val="150000"/>
              </a:lnSpc>
              <a:defRPr/>
            </a:pPr>
            <a:r>
              <a:rPr lang="zh-CN" altLang="en-US" dirty="0" smtClean="0"/>
              <a:t>动态作用域</a:t>
            </a:r>
            <a:endParaRPr lang="en-US" altLang="zh-CN" dirty="0" smtClean="0"/>
          </a:p>
          <a:p>
            <a:pPr lvl="1">
              <a:lnSpc>
                <a:spcPct val="150000"/>
              </a:lnSpc>
              <a:defRPr/>
            </a:pPr>
            <a:r>
              <a:rPr lang="zh-CN" altLang="en-US" dirty="0" smtClean="0"/>
              <a:t>如果一个作用域策略依赖于一个或多个只有在程序执行时刻才能知道的因素，它就是动态的</a:t>
            </a:r>
            <a:endParaRPr lang="en-US" altLang="zh-CN" dirty="0" smtClean="0"/>
          </a:p>
          <a:p>
            <a:pPr lvl="1">
              <a:lnSpc>
                <a:spcPct val="150000"/>
              </a:lnSpc>
              <a:defRPr/>
            </a:pPr>
            <a:r>
              <a:rPr lang="zh-CN" altLang="en-US" dirty="0" smtClean="0"/>
              <a:t>动态作用域策略：</a:t>
            </a:r>
            <a:endParaRPr lang="en-US" altLang="zh-CN" dirty="0" smtClean="0"/>
          </a:p>
          <a:p>
            <a:pPr lvl="2">
              <a:lnSpc>
                <a:spcPct val="150000"/>
              </a:lnSpc>
              <a:defRPr/>
            </a:pPr>
            <a:r>
              <a:rPr lang="zh-CN" altLang="en-US" dirty="0" smtClean="0"/>
              <a:t>对一个名字</a:t>
            </a:r>
            <a:r>
              <a:rPr lang="en-US" altLang="zh-CN" dirty="0" smtClean="0"/>
              <a:t>x</a:t>
            </a:r>
            <a:r>
              <a:rPr lang="zh-CN" altLang="en-US" dirty="0" smtClean="0"/>
              <a:t>的使用指向的是最近被调用但还没有终止且声明了</a:t>
            </a:r>
            <a:r>
              <a:rPr lang="en-US" altLang="zh-CN" dirty="0" smtClean="0"/>
              <a:t>x</a:t>
            </a:r>
            <a:r>
              <a:rPr lang="zh-CN" altLang="en-US" dirty="0" smtClean="0"/>
              <a:t>的过程中的这个声明</a:t>
            </a:r>
            <a:endParaRPr lang="en-US" altLang="zh-CN" dirty="0" smtClean="0"/>
          </a:p>
          <a:p>
            <a:pPr lvl="1">
              <a:lnSpc>
                <a:spcPct val="150000"/>
              </a:lnSpc>
              <a:defRPr/>
            </a:pPr>
            <a:r>
              <a:rPr lang="zh-CN" altLang="en-US" dirty="0" smtClean="0"/>
              <a:t>例子</a:t>
            </a:r>
            <a:endParaRPr lang="en-US" altLang="zh-CN" dirty="0" smtClean="0"/>
          </a:p>
          <a:p>
            <a:pPr lvl="2">
              <a:lnSpc>
                <a:spcPct val="150000"/>
              </a:lnSpc>
              <a:defRPr/>
            </a:pPr>
            <a:r>
              <a:rPr lang="zh-CN" altLang="en-US" dirty="0" smtClean="0"/>
              <a:t>例</a:t>
            </a:r>
            <a:r>
              <a:rPr lang="en-US" altLang="zh-CN" dirty="0" smtClean="0"/>
              <a:t>1.8</a:t>
            </a:r>
            <a:r>
              <a:rPr lang="zh-CN" altLang="en-US" dirty="0" smtClean="0"/>
              <a:t>：面向对象程序中的方法解析（多态性）</a:t>
            </a:r>
          </a:p>
        </p:txBody>
      </p:sp>
      <p:sp>
        <p:nvSpPr>
          <p:cNvPr id="5" name="灯片编号占位符 4"/>
          <p:cNvSpPr>
            <a:spLocks noGrp="1"/>
          </p:cNvSpPr>
          <p:nvPr>
            <p:ph type="sldNum" sz="quarter" idx="10"/>
          </p:nvPr>
        </p:nvSpPr>
        <p:spPr/>
        <p:txBody>
          <a:bodyPr/>
          <a:lstStyle/>
          <a:p>
            <a:pPr>
              <a:defRPr/>
            </a:pPr>
            <a:fld id="{3FC22072-AFC5-45FE-A89E-104C50798B06}" type="slidenum">
              <a:rPr lang="zh-CN" altLang="en-US" smtClean="0"/>
              <a:pPr>
                <a:defRPr/>
              </a:pPr>
              <a:t>62</a:t>
            </a:fld>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例</a:t>
            </a:r>
            <a:r>
              <a:rPr lang="en-US" altLang="zh-CN" smtClean="0"/>
              <a:t>……</a:t>
            </a:r>
            <a:r>
              <a:rPr lang="zh-CN" altLang="en-US" smtClean="0"/>
              <a:t>动态作用域</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04EE6CD3-789A-4370-A95B-288F58DD2790}" type="slidenum">
              <a:rPr lang="zh-CN" altLang="en-US" smtClean="0"/>
              <a:pPr>
                <a:defRPr/>
              </a:pPr>
              <a:t>63</a:t>
            </a:fld>
            <a:endParaRPr lang="en-US" altLang="zh-CN"/>
          </a:p>
        </p:txBody>
      </p:sp>
      <p:pic>
        <p:nvPicPr>
          <p:cNvPr id="16387" name="Picture 3"/>
          <p:cNvPicPr>
            <a:picLocks noChangeAspect="1" noChangeArrowheads="1"/>
          </p:cNvPicPr>
          <p:nvPr/>
        </p:nvPicPr>
        <p:blipFill>
          <a:blip r:embed="rId2"/>
          <a:srcRect/>
          <a:stretch>
            <a:fillRect/>
          </a:stretch>
        </p:blipFill>
        <p:spPr bwMode="auto">
          <a:xfrm>
            <a:off x="381000" y="1371600"/>
            <a:ext cx="8250238" cy="1447800"/>
          </a:xfrm>
          <a:prstGeom prst="rect">
            <a:avLst/>
          </a:prstGeom>
          <a:noFill/>
          <a:ln w="9525">
            <a:solidFill>
              <a:schemeClr val="accent5">
                <a:lumMod val="40000"/>
                <a:lumOff val="60000"/>
              </a:schemeClr>
            </a:solidFill>
            <a:miter lim="800000"/>
            <a:headEnd/>
            <a:tailEnd/>
          </a:ln>
          <a:effectLst/>
        </p:spPr>
      </p:pic>
      <p:pic>
        <p:nvPicPr>
          <p:cNvPr id="3074" name="Picture 2" descr="https://timgsa.baidu.com/timg?image&amp;quality=80&amp;size=b9999_10000&amp;sec=1599040734272&amp;di=e80bb7e8071d3df1fb945a3644efd6b4&amp;imgtype=0&amp;src=http%3A%2F%2Fimage.mamicode.com%2Finfo%2F201810%2F201810151752303828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491" y="2971800"/>
            <a:ext cx="5733256" cy="3755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up)">
                                      <p:cBhvr>
                                        <p:cTn id="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参数传递机制</a:t>
            </a:r>
          </a:p>
        </p:txBody>
      </p:sp>
      <p:sp>
        <p:nvSpPr>
          <p:cNvPr id="83971" name="内容占位符 2"/>
          <p:cNvSpPr>
            <a:spLocks noGrp="1"/>
          </p:cNvSpPr>
          <p:nvPr>
            <p:ph idx="1"/>
          </p:nvPr>
        </p:nvSpPr>
        <p:spPr>
          <a:xfrm>
            <a:off x="457200" y="1295400"/>
            <a:ext cx="8229600" cy="5181600"/>
          </a:xfrm>
        </p:spPr>
        <p:txBody>
          <a:bodyPr/>
          <a:lstStyle/>
          <a:p>
            <a:pPr>
              <a:lnSpc>
                <a:spcPct val="110000"/>
              </a:lnSpc>
              <a:defRPr/>
            </a:pPr>
            <a:r>
              <a:rPr lang="zh-CN" altLang="en-US" dirty="0" smtClean="0"/>
              <a:t>值调用（</a:t>
            </a:r>
            <a:r>
              <a:rPr lang="en-US" altLang="zh-CN" i="1" dirty="0" smtClean="0"/>
              <a:t>call-by-value</a:t>
            </a:r>
            <a:r>
              <a:rPr lang="zh-CN" altLang="en-US" dirty="0" smtClean="0"/>
              <a:t>）</a:t>
            </a:r>
            <a:endParaRPr lang="en-US" altLang="zh-CN" dirty="0" smtClean="0"/>
          </a:p>
          <a:p>
            <a:pPr lvl="1">
              <a:lnSpc>
                <a:spcPct val="110000"/>
              </a:lnSpc>
              <a:defRPr/>
            </a:pPr>
            <a:r>
              <a:rPr lang="zh-CN" altLang="en-US" sz="2000" dirty="0" smtClean="0"/>
              <a:t>对实参求值（表达式）或拷贝（变量），这些值被放在被调用过程相应的形参的存储位置上</a:t>
            </a:r>
            <a:endParaRPr lang="en-US" altLang="zh-CN" sz="2000" dirty="0" smtClean="0"/>
          </a:p>
          <a:p>
            <a:pPr lvl="1">
              <a:lnSpc>
                <a:spcPct val="110000"/>
              </a:lnSpc>
              <a:defRPr/>
            </a:pPr>
            <a:r>
              <a:rPr lang="zh-CN" altLang="en-US" sz="2000" dirty="0" smtClean="0"/>
              <a:t>相应的实参本身不会改变</a:t>
            </a:r>
            <a:endParaRPr lang="en-US" altLang="zh-CN" sz="2000" dirty="0" smtClean="0"/>
          </a:p>
          <a:p>
            <a:pPr lvl="1">
              <a:lnSpc>
                <a:spcPct val="110000"/>
              </a:lnSpc>
              <a:defRPr/>
            </a:pPr>
            <a:r>
              <a:rPr lang="en-US" altLang="zh-CN" sz="2000" dirty="0" smtClean="0"/>
              <a:t>C</a:t>
            </a:r>
            <a:r>
              <a:rPr lang="zh-CN" altLang="en-US" sz="2000" dirty="0" smtClean="0"/>
              <a:t>中的传指针、数组名参数</a:t>
            </a:r>
            <a:endParaRPr lang="en-US" altLang="zh-CN" sz="2000" dirty="0" smtClean="0"/>
          </a:p>
          <a:p>
            <a:pPr>
              <a:lnSpc>
                <a:spcPct val="110000"/>
              </a:lnSpc>
              <a:defRPr/>
            </a:pPr>
            <a:r>
              <a:rPr lang="zh-CN" altLang="en-US" dirty="0" smtClean="0"/>
              <a:t>引用调用（</a:t>
            </a:r>
            <a:r>
              <a:rPr lang="en-US" altLang="zh-CN" i="1" dirty="0" smtClean="0"/>
              <a:t>call-by-reference</a:t>
            </a:r>
            <a:r>
              <a:rPr lang="zh-CN" altLang="en-US" dirty="0" smtClean="0"/>
              <a:t>）</a:t>
            </a:r>
            <a:endParaRPr lang="en-US" altLang="zh-CN" dirty="0" smtClean="0"/>
          </a:p>
          <a:p>
            <a:pPr lvl="1">
              <a:lnSpc>
                <a:spcPct val="110000"/>
              </a:lnSpc>
              <a:defRPr/>
            </a:pPr>
            <a:r>
              <a:rPr lang="zh-CN" altLang="en-US" sz="2000" dirty="0" smtClean="0"/>
              <a:t>实参的地址作为相应的形参的值传递给被调用过程</a:t>
            </a:r>
            <a:endParaRPr lang="en-US" altLang="zh-CN" sz="2000" dirty="0" smtClean="0"/>
          </a:p>
          <a:p>
            <a:pPr lvl="1">
              <a:lnSpc>
                <a:spcPct val="110000"/>
              </a:lnSpc>
              <a:defRPr/>
            </a:pPr>
            <a:r>
              <a:rPr lang="zh-CN" altLang="en-US" sz="2000" dirty="0" smtClean="0"/>
              <a:t>在被调过程中使用形参时，沿着指针找到内存位置，改变形参看起来就像是改变了实参一样</a:t>
            </a:r>
            <a:endParaRPr lang="en-US" altLang="zh-CN" sz="2000" dirty="0" smtClean="0"/>
          </a:p>
          <a:p>
            <a:pPr lvl="1">
              <a:lnSpc>
                <a:spcPct val="110000"/>
              </a:lnSpc>
              <a:defRPr/>
            </a:pPr>
            <a:r>
              <a:rPr lang="zh-CN" altLang="en-US" sz="2000" dirty="0" smtClean="0"/>
              <a:t>传递大对象、</a:t>
            </a:r>
            <a:r>
              <a:rPr lang="zh-CN" altLang="en-US" sz="2000" dirty="0" smtClean="0"/>
              <a:t>数组</a:t>
            </a:r>
            <a:endParaRPr lang="en-US" altLang="zh-CN" sz="2000" dirty="0" smtClean="0"/>
          </a:p>
          <a:p>
            <a:pPr>
              <a:lnSpc>
                <a:spcPct val="150000"/>
              </a:lnSpc>
              <a:defRPr/>
            </a:pPr>
            <a:r>
              <a:rPr lang="zh-CN" altLang="en-US" dirty="0"/>
              <a:t>别名（</a:t>
            </a:r>
            <a:r>
              <a:rPr lang="en-US" altLang="zh-CN" i="1" dirty="0"/>
              <a:t>alias</a:t>
            </a:r>
            <a:r>
              <a:rPr lang="zh-CN" altLang="en-US" dirty="0"/>
              <a:t>）</a:t>
            </a:r>
            <a:endParaRPr lang="en-US" altLang="zh-CN" dirty="0"/>
          </a:p>
          <a:p>
            <a:pPr lvl="1">
              <a:lnSpc>
                <a:spcPct val="110000"/>
              </a:lnSpc>
              <a:defRPr/>
            </a:pPr>
            <a:r>
              <a:rPr lang="zh-CN" altLang="en-US" sz="2000" dirty="0"/>
              <a:t>引用调用时，可能两个形参指向同一个位置，这样的两个变量互为对方的别名</a:t>
            </a:r>
            <a:endParaRPr lang="en-US" altLang="zh-CN" sz="2000" dirty="0"/>
          </a:p>
          <a:p>
            <a:pPr lvl="1">
              <a:lnSpc>
                <a:spcPct val="110000"/>
              </a:lnSpc>
              <a:defRPr/>
            </a:pPr>
            <a:endParaRPr lang="en-US" altLang="zh-CN" sz="2000" dirty="0" smtClean="0"/>
          </a:p>
        </p:txBody>
      </p:sp>
      <p:sp>
        <p:nvSpPr>
          <p:cNvPr id="5" name="灯片编号占位符 4"/>
          <p:cNvSpPr>
            <a:spLocks noGrp="1"/>
          </p:cNvSpPr>
          <p:nvPr>
            <p:ph type="sldNum" sz="quarter" idx="10"/>
          </p:nvPr>
        </p:nvSpPr>
        <p:spPr/>
        <p:txBody>
          <a:bodyPr/>
          <a:lstStyle/>
          <a:p>
            <a:pPr>
              <a:defRPr/>
            </a:pPr>
            <a:fld id="{6408653F-D484-4041-8D85-B47B85FDFD25}" type="slidenum">
              <a:rPr lang="zh-CN" altLang="en-US" smtClean="0"/>
              <a:pPr>
                <a:defRPr/>
              </a:pPr>
              <a:t>64</a:t>
            </a:fld>
            <a:endParaRPr lang="en-US"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3"/>
          <p:cNvSpPr>
            <a:spLocks noGrp="1"/>
          </p:cNvSpPr>
          <p:nvPr>
            <p:ph type="subTitle" idx="1"/>
          </p:nvPr>
        </p:nvSpPr>
        <p:spPr/>
        <p:txBody>
          <a:bodyPr/>
          <a:lstStyle/>
          <a:p>
            <a:endParaRPr lang="zh-CN" altLang="en-US" smtClean="0"/>
          </a:p>
        </p:txBody>
      </p:sp>
      <p:sp>
        <p:nvSpPr>
          <p:cNvPr id="86019" name="标题 3"/>
          <p:cNvSpPr>
            <a:spLocks noGrp="1"/>
          </p:cNvSpPr>
          <p:nvPr>
            <p:ph type="ctrTitle"/>
          </p:nvPr>
        </p:nvSpPr>
        <p:spPr/>
        <p:txBody>
          <a:bodyPr/>
          <a:lstStyle/>
          <a:p>
            <a:pPr eaLnBrk="1" hangingPunct="1"/>
            <a:r>
              <a:rPr lang="zh-CN" altLang="en-US" smtClean="0"/>
              <a:t>本章小结</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pPr>
              <a:defRPr/>
            </a:pPr>
            <a:fld id="{08AE282B-7018-400C-BF2B-084C03EF4FA6}" type="slidenum">
              <a:rPr lang="zh-CN" altLang="en-US" smtClean="0"/>
              <a:pPr>
                <a:defRPr/>
              </a:pPr>
              <a:t>66</a:t>
            </a:fld>
            <a:endParaRPr lang="en-US" altLang="zh-CN"/>
          </a:p>
        </p:txBody>
      </p:sp>
      <p:pic>
        <p:nvPicPr>
          <p:cNvPr id="87043" name="图片 7" descr="引论小结.bmp"/>
          <p:cNvPicPr>
            <a:picLocks noChangeAspect="1"/>
          </p:cNvPicPr>
          <p:nvPr/>
        </p:nvPicPr>
        <p:blipFill>
          <a:blip r:embed="rId2"/>
          <a:srcRect/>
          <a:stretch>
            <a:fillRect/>
          </a:stretch>
        </p:blipFill>
        <p:spPr bwMode="auto">
          <a:xfrm>
            <a:off x="0" y="238125"/>
            <a:ext cx="9144000" cy="654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t>翻译器示例</a:t>
            </a:r>
          </a:p>
        </p:txBody>
      </p:sp>
      <p:sp>
        <p:nvSpPr>
          <p:cNvPr id="5" name="灯片编号占位符 4"/>
          <p:cNvSpPr>
            <a:spLocks noGrp="1"/>
          </p:cNvSpPr>
          <p:nvPr>
            <p:ph type="sldNum" sz="quarter" idx="10"/>
          </p:nvPr>
        </p:nvSpPr>
        <p:spPr/>
        <p:txBody>
          <a:bodyPr/>
          <a:lstStyle/>
          <a:p>
            <a:pPr>
              <a:defRPr/>
            </a:pPr>
            <a:fld id="{FD9EC51B-3C76-45EE-9E16-9B5BD3EA64A9}" type="slidenum">
              <a:rPr lang="zh-CN" altLang="en-US" smtClean="0"/>
              <a:pPr>
                <a:defRPr/>
              </a:pPr>
              <a:t>7</a:t>
            </a:fld>
            <a:endParaRPr lang="en-US" altLang="zh-CN"/>
          </a:p>
        </p:txBody>
      </p:sp>
      <p:pic>
        <p:nvPicPr>
          <p:cNvPr id="16388" name="Picture 2"/>
          <p:cNvPicPr>
            <a:picLocks noChangeAspect="1" noChangeArrowheads="1"/>
          </p:cNvPicPr>
          <p:nvPr/>
        </p:nvPicPr>
        <p:blipFill>
          <a:blip r:embed="rId2"/>
          <a:srcRect/>
          <a:stretch>
            <a:fillRect/>
          </a:stretch>
        </p:blipFill>
        <p:spPr bwMode="auto">
          <a:xfrm>
            <a:off x="838200" y="1676400"/>
            <a:ext cx="7575550" cy="4462463"/>
          </a:xfrm>
          <a:prstGeom prst="rect">
            <a:avLst/>
          </a:prstGeom>
          <a:noFill/>
          <a:ln w="9525">
            <a:noFill/>
            <a:miter lim="800000"/>
            <a:headEnd/>
            <a:tailEnd/>
          </a:ln>
        </p:spPr>
      </p:pic>
    </p:spTree>
    <p:extLst>
      <p:ext uri="{BB962C8B-B14F-4D97-AF65-F5344CB8AC3E}">
        <p14:creationId xmlns:p14="http://schemas.microsoft.com/office/powerpoint/2010/main" val="3442012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解释器</a:t>
            </a:r>
          </a:p>
        </p:txBody>
      </p:sp>
      <p:sp>
        <p:nvSpPr>
          <p:cNvPr id="11267" name="内容占位符 2"/>
          <p:cNvSpPr>
            <a:spLocks noGrp="1"/>
          </p:cNvSpPr>
          <p:nvPr>
            <p:ph idx="1"/>
          </p:nvPr>
        </p:nvSpPr>
        <p:spPr>
          <a:xfrm>
            <a:off x="457200" y="1371600"/>
            <a:ext cx="8229600" cy="2895600"/>
          </a:xfrm>
        </p:spPr>
        <p:txBody>
          <a:bodyPr/>
          <a:lstStyle/>
          <a:p>
            <a:pPr>
              <a:defRPr/>
            </a:pPr>
            <a:r>
              <a:rPr lang="zh-CN" altLang="en-US" dirty="0" smtClean="0"/>
              <a:t>解释器（</a:t>
            </a:r>
            <a:r>
              <a:rPr lang="en-US" altLang="zh-CN" i="1" dirty="0" smtClean="0"/>
              <a:t>interpreter</a:t>
            </a:r>
            <a:r>
              <a:rPr lang="zh-CN" altLang="en-US" dirty="0" smtClean="0"/>
              <a:t>）</a:t>
            </a:r>
            <a:endParaRPr lang="en-US" altLang="zh-CN" dirty="0" smtClean="0"/>
          </a:p>
          <a:p>
            <a:pPr lvl="1">
              <a:defRPr/>
            </a:pPr>
            <a:r>
              <a:rPr lang="zh-CN" altLang="en-US" dirty="0" smtClean="0"/>
              <a:t>解释器是另一种常见的语言处理器，它并不通过编译的方式生成目标程序。</a:t>
            </a:r>
            <a:endParaRPr lang="en-US" altLang="zh-CN" dirty="0" smtClean="0"/>
          </a:p>
          <a:p>
            <a:pPr lvl="1">
              <a:defRPr/>
            </a:pPr>
            <a:r>
              <a:rPr lang="zh-CN" altLang="en-US" dirty="0" smtClean="0"/>
              <a:t>从</a:t>
            </a:r>
            <a:r>
              <a:rPr lang="zh-CN" altLang="en-US" dirty="0" smtClean="0">
                <a:solidFill>
                  <a:srgbClr val="FF0000"/>
                </a:solidFill>
              </a:rPr>
              <a:t>用户角度</a:t>
            </a:r>
            <a:r>
              <a:rPr lang="zh-CN" altLang="en-US" dirty="0" smtClean="0"/>
              <a:t>看，解释器直接利用用户提供的输入</a:t>
            </a:r>
            <a:r>
              <a:rPr lang="zh-CN" altLang="en-US" dirty="0" smtClean="0">
                <a:solidFill>
                  <a:srgbClr val="FF0000"/>
                </a:solidFill>
              </a:rPr>
              <a:t>执行</a:t>
            </a:r>
            <a:r>
              <a:rPr lang="zh-CN" altLang="en-US" dirty="0" smtClean="0"/>
              <a:t>源程序中指定的操作。</a:t>
            </a:r>
            <a:endParaRPr lang="en-US" altLang="zh-CN" dirty="0" smtClean="0"/>
          </a:p>
        </p:txBody>
      </p:sp>
      <p:sp>
        <p:nvSpPr>
          <p:cNvPr id="5" name="灯片编号占位符 4"/>
          <p:cNvSpPr>
            <a:spLocks noGrp="1"/>
          </p:cNvSpPr>
          <p:nvPr>
            <p:ph type="sldNum" sz="quarter" idx="10"/>
          </p:nvPr>
        </p:nvSpPr>
        <p:spPr/>
        <p:txBody>
          <a:bodyPr/>
          <a:lstStyle/>
          <a:p>
            <a:pPr>
              <a:defRPr/>
            </a:pPr>
            <a:fld id="{45943DE0-CAC8-4EFC-ACD3-5C03671E2B60}" type="slidenum">
              <a:rPr lang="zh-CN" altLang="en-US" smtClean="0"/>
              <a:pPr>
                <a:defRPr/>
              </a:pPr>
              <a:t>8</a:t>
            </a:fld>
            <a:endParaRPr lang="en-US" altLang="zh-CN"/>
          </a:p>
        </p:txBody>
      </p:sp>
      <p:pic>
        <p:nvPicPr>
          <p:cNvPr id="11269" name="Picture 2"/>
          <p:cNvPicPr>
            <a:picLocks noChangeAspect="1" noChangeArrowheads="1"/>
          </p:cNvPicPr>
          <p:nvPr/>
        </p:nvPicPr>
        <p:blipFill>
          <a:blip r:embed="rId2"/>
          <a:srcRect/>
          <a:stretch>
            <a:fillRect/>
          </a:stretch>
        </p:blipFill>
        <p:spPr bwMode="auto">
          <a:xfrm>
            <a:off x="914400" y="3886200"/>
            <a:ext cx="7086600" cy="2319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t>编译</a:t>
            </a:r>
            <a:r>
              <a:rPr lang="en-US" altLang="zh-CN" i="1" smtClean="0">
                <a:latin typeface="Times New Roman" pitchFamily="18" charset="0"/>
                <a:cs typeface="Times New Roman" pitchFamily="18" charset="0"/>
              </a:rPr>
              <a:t>vs.</a:t>
            </a:r>
            <a:r>
              <a:rPr lang="zh-CN" altLang="en-US" smtClean="0"/>
              <a:t>解释</a:t>
            </a:r>
          </a:p>
        </p:txBody>
      </p:sp>
      <p:sp>
        <p:nvSpPr>
          <p:cNvPr id="12291" name="内容占位符 2"/>
          <p:cNvSpPr>
            <a:spLocks noGrp="1"/>
          </p:cNvSpPr>
          <p:nvPr>
            <p:ph idx="1"/>
          </p:nvPr>
        </p:nvSpPr>
        <p:spPr>
          <a:xfrm>
            <a:off x="457200" y="1371600"/>
            <a:ext cx="8229600" cy="5029200"/>
          </a:xfrm>
        </p:spPr>
        <p:txBody>
          <a:bodyPr/>
          <a:lstStyle/>
          <a:p>
            <a:pPr>
              <a:lnSpc>
                <a:spcPct val="130000"/>
              </a:lnSpc>
              <a:defRPr/>
            </a:pPr>
            <a:r>
              <a:rPr lang="zh-CN" altLang="en-US" dirty="0" smtClean="0"/>
              <a:t>混合编译器</a:t>
            </a:r>
            <a:endParaRPr lang="en-US" altLang="zh-CN" dirty="0" smtClean="0"/>
          </a:p>
          <a:p>
            <a:pPr lvl="1">
              <a:lnSpc>
                <a:spcPct val="130000"/>
              </a:lnSpc>
              <a:defRPr/>
            </a:pPr>
            <a:r>
              <a:rPr lang="en-US" altLang="zh-CN" dirty="0" smtClean="0"/>
              <a:t>Java</a:t>
            </a:r>
            <a:r>
              <a:rPr lang="zh-CN" altLang="en-US" dirty="0" smtClean="0"/>
              <a:t>语言处理器结合了编译和解释过程。</a:t>
            </a:r>
            <a:endParaRPr lang="en-US" altLang="zh-CN" dirty="0" smtClean="0"/>
          </a:p>
          <a:p>
            <a:pPr lvl="1">
              <a:lnSpc>
                <a:spcPct val="130000"/>
              </a:lnSpc>
              <a:defRPr/>
            </a:pPr>
            <a:r>
              <a:rPr lang="en-US" altLang="zh-CN" dirty="0" smtClean="0"/>
              <a:t>Java</a:t>
            </a:r>
            <a:r>
              <a:rPr lang="zh-CN" altLang="en-US" dirty="0" smtClean="0"/>
              <a:t>源程序首先被编译成一种称为字节码（</a:t>
            </a:r>
            <a:r>
              <a:rPr lang="en-US" altLang="zh-CN" i="1" dirty="0" err="1" smtClean="0"/>
              <a:t>bytecode</a:t>
            </a:r>
            <a:r>
              <a:rPr lang="zh-CN" altLang="en-US" dirty="0" smtClean="0"/>
              <a:t>）的中间表示形式；然后由虚拟机对得到的字节码加以解释执行。</a:t>
            </a:r>
            <a:endParaRPr lang="en-US" altLang="zh-CN" dirty="0" smtClean="0"/>
          </a:p>
        </p:txBody>
      </p:sp>
      <p:sp>
        <p:nvSpPr>
          <p:cNvPr id="5" name="灯片编号占位符 4"/>
          <p:cNvSpPr>
            <a:spLocks noGrp="1"/>
          </p:cNvSpPr>
          <p:nvPr>
            <p:ph type="sldNum" sz="quarter" idx="10"/>
          </p:nvPr>
        </p:nvSpPr>
        <p:spPr/>
        <p:txBody>
          <a:bodyPr/>
          <a:lstStyle/>
          <a:p>
            <a:pPr>
              <a:defRPr/>
            </a:pPr>
            <a:fld id="{7DF9DCB5-7811-4A78-A561-DBD9AE49ED8F}" type="slidenum">
              <a:rPr lang="zh-CN" altLang="en-US" smtClean="0"/>
              <a:pPr>
                <a:defRPr/>
              </a:pPr>
              <a:t>9</a:t>
            </a:fld>
            <a:endParaRPr lang="en-US" altLang="zh-CN"/>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10673</TotalTime>
  <Words>3003</Words>
  <Application>Microsoft Office PowerPoint</Application>
  <PresentationFormat>全屏显示(4:3)</PresentationFormat>
  <Paragraphs>425</Paragraphs>
  <Slides>66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Arial</vt:lpstr>
      <vt:lpstr>宋体</vt:lpstr>
      <vt:lpstr>华文行楷</vt:lpstr>
      <vt:lpstr>Impact</vt:lpstr>
      <vt:lpstr>华文新魏</vt:lpstr>
      <vt:lpstr>Wingdings</vt:lpstr>
      <vt:lpstr>Times New Roman</vt:lpstr>
      <vt:lpstr>微软雅黑</vt:lpstr>
      <vt:lpstr>Verdana</vt:lpstr>
      <vt:lpstr>Segoe UI</vt:lpstr>
      <vt:lpstr>sample</vt:lpstr>
      <vt:lpstr>第1章 引论</vt:lpstr>
      <vt:lpstr>Contents</vt:lpstr>
      <vt:lpstr>语言处理器</vt:lpstr>
      <vt:lpstr>语言处理器</vt:lpstr>
      <vt:lpstr>编译器</vt:lpstr>
      <vt:lpstr>PowerPoint 演示文稿</vt:lpstr>
      <vt:lpstr>翻译器示例</vt:lpstr>
      <vt:lpstr>解释器</vt:lpstr>
      <vt:lpstr>编译vs.解释</vt:lpstr>
      <vt:lpstr>编译vs.解释</vt:lpstr>
      <vt:lpstr>练习1.1</vt:lpstr>
      <vt:lpstr>练习1.1</vt:lpstr>
      <vt:lpstr>编译器的结构</vt:lpstr>
      <vt:lpstr>自然语言的翻译过程……例</vt:lpstr>
      <vt:lpstr>编译步骤</vt:lpstr>
      <vt:lpstr>编译器的结构</vt:lpstr>
      <vt:lpstr>编译步骤……词法分析</vt:lpstr>
      <vt:lpstr>词法分析……例</vt:lpstr>
      <vt:lpstr>编译步骤……语法分析</vt:lpstr>
      <vt:lpstr>语法分析……例</vt:lpstr>
      <vt:lpstr>编译步骤……语义分析</vt:lpstr>
      <vt:lpstr>语义分析……例</vt:lpstr>
      <vt:lpstr>编译步骤……中间代码生成</vt:lpstr>
      <vt:lpstr>中间代码生成……例</vt:lpstr>
      <vt:lpstr>编译步骤……代码优化</vt:lpstr>
      <vt:lpstr>代码优化……例</vt:lpstr>
      <vt:lpstr>编译步骤……代码生成</vt:lpstr>
      <vt:lpstr>代码生成……例</vt:lpstr>
      <vt:lpstr>符号表管理</vt:lpstr>
      <vt:lpstr>编译过程……例子</vt:lpstr>
      <vt:lpstr>词法分析</vt:lpstr>
      <vt:lpstr>语法分析</vt:lpstr>
      <vt:lpstr>语义分析</vt:lpstr>
      <vt:lpstr>中间代码生成</vt:lpstr>
      <vt:lpstr>中间代码生成……</vt:lpstr>
      <vt:lpstr>代码优化</vt:lpstr>
      <vt:lpstr>代码生成</vt:lpstr>
      <vt:lpstr>组织编译过程</vt:lpstr>
      <vt:lpstr>多遍编译器……例</vt:lpstr>
      <vt:lpstr>编译器的构造工具</vt:lpstr>
      <vt:lpstr>PowerPoint 演示文稿</vt:lpstr>
      <vt:lpstr>程序设计语言的发展历程</vt:lpstr>
      <vt:lpstr>程序设计语言的发展历程</vt:lpstr>
      <vt:lpstr>程序设计语言的分类</vt:lpstr>
      <vt:lpstr>编译技术的相关科学和应用</vt:lpstr>
      <vt:lpstr>编译器设计和实现中的建模</vt:lpstr>
      <vt:lpstr>代码优化的科学</vt:lpstr>
      <vt:lpstr>代码优化的科学</vt:lpstr>
      <vt:lpstr>编译技术的应用……高级程序设计语言</vt:lpstr>
      <vt:lpstr>对编译器的影响</vt:lpstr>
      <vt:lpstr>编译技术的应用……计算机体系结构</vt:lpstr>
      <vt:lpstr>编译技术的应用……程序翻译</vt:lpstr>
      <vt:lpstr>PowerPoint 演示文稿</vt:lpstr>
      <vt:lpstr>PowerPoint 演示文稿</vt:lpstr>
      <vt:lpstr>编译技术的应用……软件生产率工具</vt:lpstr>
      <vt:lpstr>程序设计语言基础</vt:lpstr>
      <vt:lpstr>静态和动态</vt:lpstr>
      <vt:lpstr>名字、标识符和变量</vt:lpstr>
      <vt:lpstr>环境与状态</vt:lpstr>
      <vt:lpstr>作用域</vt:lpstr>
      <vt:lpstr>例……块结构</vt:lpstr>
      <vt:lpstr>动态作用域</vt:lpstr>
      <vt:lpstr>例……动态作用域</vt:lpstr>
      <vt:lpstr>参数传递机制</vt:lpstr>
      <vt:lpstr>本章小结</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ybb yang</cp:lastModifiedBy>
  <cp:revision>359</cp:revision>
  <dcterms:created xsi:type="dcterms:W3CDTF">2004-08-26T06:30:40Z</dcterms:created>
  <dcterms:modified xsi:type="dcterms:W3CDTF">2021-09-01T06:12:27Z</dcterms:modified>
</cp:coreProperties>
</file>